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23" r:id="rId1"/>
    <p:sldMasterId id="2147485536" r:id="rId2"/>
    <p:sldMasterId id="2147485549" r:id="rId3"/>
    <p:sldMasterId id="2147485562" r:id="rId4"/>
    <p:sldMasterId id="2147485575" r:id="rId5"/>
    <p:sldMasterId id="2147485588" r:id="rId6"/>
    <p:sldMasterId id="2147485601" r:id="rId7"/>
    <p:sldMasterId id="2147485614" r:id="rId8"/>
    <p:sldMasterId id="2147485627" r:id="rId9"/>
    <p:sldMasterId id="2147485640" r:id="rId10"/>
    <p:sldMasterId id="2147485653" r:id="rId11"/>
    <p:sldMasterId id="2147485666" r:id="rId12"/>
  </p:sldMasterIdLst>
  <p:notesMasterIdLst>
    <p:notesMasterId r:id="rId37"/>
  </p:notesMasterIdLst>
  <p:handoutMasterIdLst>
    <p:handoutMasterId r:id="rId38"/>
  </p:handoutMasterIdLst>
  <p:sldIdLst>
    <p:sldId id="1001" r:id="rId13"/>
    <p:sldId id="1185" r:id="rId14"/>
    <p:sldId id="1196" r:id="rId15"/>
    <p:sldId id="1177" r:id="rId16"/>
    <p:sldId id="1176" r:id="rId17"/>
    <p:sldId id="1194" r:id="rId18"/>
    <p:sldId id="1188" r:id="rId19"/>
    <p:sldId id="1186" r:id="rId20"/>
    <p:sldId id="1195" r:id="rId21"/>
    <p:sldId id="1189" r:id="rId22"/>
    <p:sldId id="1192" r:id="rId23"/>
    <p:sldId id="1193" r:id="rId24"/>
    <p:sldId id="1165" r:id="rId25"/>
    <p:sldId id="1190" r:id="rId26"/>
    <p:sldId id="1164" r:id="rId27"/>
    <p:sldId id="1175" r:id="rId28"/>
    <p:sldId id="1173" r:id="rId29"/>
    <p:sldId id="1174" r:id="rId30"/>
    <p:sldId id="1161" r:id="rId31"/>
    <p:sldId id="1147" r:id="rId32"/>
    <p:sldId id="1191" r:id="rId33"/>
    <p:sldId id="1170" r:id="rId34"/>
    <p:sldId id="1184" r:id="rId35"/>
    <p:sldId id="1072" r:id="rId36"/>
  </p:sldIdLst>
  <p:sldSz cx="12192000" cy="6858000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29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0">
          <p15:clr>
            <a:srgbClr val="A4A3A4"/>
          </p15:clr>
        </p15:guide>
        <p15:guide id="5" orient="horz" pos="2144">
          <p15:clr>
            <a:srgbClr val="A4A3A4"/>
          </p15:clr>
        </p15:guide>
        <p15:guide id="6" orient="horz" pos="2141">
          <p15:clr>
            <a:srgbClr val="A4A3A4"/>
          </p15:clr>
        </p15:guide>
        <p15:guide id="7" pos="3109">
          <p15:clr>
            <a:srgbClr val="A4A3A4"/>
          </p15:clr>
        </p15:guide>
        <p15:guide id="8" pos="3126">
          <p15:clr>
            <a:srgbClr val="A4A3A4"/>
          </p15:clr>
        </p15:guide>
        <p15:guide id="9" orient="horz" pos="4573">
          <p15:clr>
            <a:srgbClr val="A4A3A4"/>
          </p15:clr>
        </p15:guide>
        <p15:guide id="10" orient="horz" pos="4567">
          <p15:clr>
            <a:srgbClr val="A4A3A4"/>
          </p15:clr>
        </p15:guide>
        <p15:guide id="11" pos="1458">
          <p15:clr>
            <a:srgbClr val="A4A3A4"/>
          </p15:clr>
        </p15:guide>
        <p15:guide id="12" pos="1465">
          <p15:clr>
            <a:srgbClr val="A4A3A4"/>
          </p15:clr>
        </p15:guide>
        <p15:guide id="13" orient="horz" pos="3137">
          <p15:clr>
            <a:srgbClr val="A4A3A4"/>
          </p15:clr>
        </p15:guide>
        <p15:guide id="14" orient="horz" pos="3133">
          <p15:clr>
            <a:srgbClr val="A4A3A4"/>
          </p15:clr>
        </p15:guide>
        <p15:guide id="15" orient="horz" pos="2148">
          <p15:clr>
            <a:srgbClr val="A4A3A4"/>
          </p15:clr>
        </p15:guide>
        <p15:guide id="16" orient="horz" pos="2145">
          <p15:clr>
            <a:srgbClr val="A4A3A4"/>
          </p15:clr>
        </p15:guide>
        <p15:guide id="17" orient="horz" pos="4581">
          <p15:clr>
            <a:srgbClr val="A4A3A4"/>
          </p15:clr>
        </p15:guide>
        <p15:guide id="18" orient="horz" pos="4575">
          <p15:clr>
            <a:srgbClr val="A4A3A4"/>
          </p15:clr>
        </p15:guide>
        <p15:guide id="19" pos="2148">
          <p15:clr>
            <a:srgbClr val="A4A3A4"/>
          </p15:clr>
        </p15:guide>
        <p15:guide id="20" pos="2159">
          <p15:clr>
            <a:srgbClr val="A4A3A4"/>
          </p15:clr>
        </p15:guide>
        <p15:guide id="21" pos="3137">
          <p15:clr>
            <a:srgbClr val="A4A3A4"/>
          </p15:clr>
        </p15:guide>
        <p15:guide id="22" pos="3154">
          <p15:clr>
            <a:srgbClr val="A4A3A4"/>
          </p15:clr>
        </p15:guide>
        <p15:guide id="23" pos="1471">
          <p15:clr>
            <a:srgbClr val="A4A3A4"/>
          </p15:clr>
        </p15:guide>
        <p15:guide id="24" pos="1478">
          <p15:clr>
            <a:srgbClr val="A4A3A4"/>
          </p15:clr>
        </p15:guide>
        <p15:guide id="25" orient="horz" pos="3130">
          <p15:clr>
            <a:srgbClr val="A4A3A4"/>
          </p15:clr>
        </p15:guide>
        <p15:guide id="26" orient="horz" pos="3126">
          <p15:clr>
            <a:srgbClr val="A4A3A4"/>
          </p15:clr>
        </p15:guide>
        <p15:guide id="27" orient="horz" pos="2143">
          <p15:clr>
            <a:srgbClr val="A4A3A4"/>
          </p15:clr>
        </p15:guide>
        <p15:guide id="28" orient="horz" pos="2140">
          <p15:clr>
            <a:srgbClr val="A4A3A4"/>
          </p15:clr>
        </p15:guide>
        <p15:guide id="29" orient="horz" pos="4572">
          <p15:clr>
            <a:srgbClr val="A4A3A4"/>
          </p15:clr>
        </p15:guide>
        <p15:guide id="30" orient="horz" pos="4566">
          <p15:clr>
            <a:srgbClr val="A4A3A4"/>
          </p15:clr>
        </p15:guide>
        <p15:guide id="31" orient="horz" pos="3136">
          <p15:clr>
            <a:srgbClr val="A4A3A4"/>
          </p15:clr>
        </p15:guide>
        <p15:guide id="32" orient="horz" pos="3132">
          <p15:clr>
            <a:srgbClr val="A4A3A4"/>
          </p15:clr>
        </p15:guide>
        <p15:guide id="33" orient="horz" pos="2147">
          <p15:clr>
            <a:srgbClr val="A4A3A4"/>
          </p15:clr>
        </p15:guide>
        <p15:guide id="34" orient="horz" pos="4580">
          <p15:clr>
            <a:srgbClr val="A4A3A4"/>
          </p15:clr>
        </p15:guide>
        <p15:guide id="35" orient="horz" pos="4574">
          <p15:clr>
            <a:srgbClr val="A4A3A4"/>
          </p15:clr>
        </p15:guide>
        <p15:guide id="36" pos="2099">
          <p15:clr>
            <a:srgbClr val="A4A3A4"/>
          </p15:clr>
        </p15:guide>
        <p15:guide id="37" pos="2110">
          <p15:clr>
            <a:srgbClr val="A4A3A4"/>
          </p15:clr>
        </p15:guide>
        <p15:guide id="38" pos="3065">
          <p15:clr>
            <a:srgbClr val="A4A3A4"/>
          </p15:clr>
        </p15:guide>
        <p15:guide id="39" pos="3082">
          <p15:clr>
            <a:srgbClr val="A4A3A4"/>
          </p15:clr>
        </p15:guide>
        <p15:guide id="40" pos="1437">
          <p15:clr>
            <a:srgbClr val="A4A3A4"/>
          </p15:clr>
        </p15:guide>
        <p15:guide id="41" pos="1444">
          <p15:clr>
            <a:srgbClr val="A4A3A4"/>
          </p15:clr>
        </p15:guide>
        <p15:guide id="42" pos="2118">
          <p15:clr>
            <a:srgbClr val="A4A3A4"/>
          </p15:clr>
        </p15:guide>
        <p15:guide id="43" pos="3093">
          <p15:clr>
            <a:srgbClr val="A4A3A4"/>
          </p15:clr>
        </p15:guide>
        <p15:guide id="44" pos="1450">
          <p15:clr>
            <a:srgbClr val="A4A3A4"/>
          </p15:clr>
        </p15:guide>
        <p15:guide id="45" pos="14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00"/>
    <a:srgbClr val="FF5050"/>
    <a:srgbClr val="CCFFFF"/>
    <a:srgbClr val="CCFFCC"/>
    <a:srgbClr val="FFFFCC"/>
    <a:srgbClr val="FF3300"/>
    <a:srgbClr val="CCFF99"/>
    <a:srgbClr val="00CC66"/>
    <a:srgbClr val="A98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3" autoAdjust="0"/>
    <p:restoredTop sz="99199" autoAdjust="0"/>
  </p:normalViewPr>
  <p:slideViewPr>
    <p:cSldViewPr>
      <p:cViewPr varScale="1">
        <p:scale>
          <a:sx n="112" d="100"/>
          <a:sy n="112" d="100"/>
        </p:scale>
        <p:origin x="-594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10" y="-108"/>
      </p:cViewPr>
      <p:guideLst>
        <p:guide orient="horz" pos="3131"/>
        <p:guide orient="horz" pos="3127"/>
        <p:guide orient="horz" pos="2144"/>
        <p:guide orient="horz" pos="2141"/>
        <p:guide orient="horz" pos="4573"/>
        <p:guide orient="horz" pos="4567"/>
        <p:guide orient="horz" pos="3137"/>
        <p:guide orient="horz" pos="3133"/>
        <p:guide orient="horz" pos="2148"/>
        <p:guide orient="horz" pos="2145"/>
        <p:guide orient="horz" pos="4581"/>
        <p:guide orient="horz" pos="4575"/>
        <p:guide orient="horz" pos="3130"/>
        <p:guide orient="horz" pos="3126"/>
        <p:guide orient="horz" pos="2143"/>
        <p:guide orient="horz" pos="2140"/>
        <p:guide orient="horz" pos="4572"/>
        <p:guide orient="horz" pos="4566"/>
        <p:guide orient="horz" pos="3136"/>
        <p:guide orient="horz" pos="3132"/>
        <p:guide orient="horz" pos="2147"/>
        <p:guide orient="horz" pos="4580"/>
        <p:guide orient="horz" pos="4574"/>
        <p:guide pos="2129"/>
        <p:guide pos="2140"/>
        <p:guide pos="3109"/>
        <p:guide pos="3126"/>
        <p:guide pos="1458"/>
        <p:guide pos="1465"/>
        <p:guide pos="2148"/>
        <p:guide pos="2159"/>
        <p:guide pos="3137"/>
        <p:guide pos="3154"/>
        <p:guide pos="1471"/>
        <p:guide pos="1478"/>
        <p:guide pos="2099"/>
        <p:guide pos="2110"/>
        <p:guide pos="3065"/>
        <p:guide pos="3082"/>
        <p:guide pos="1437"/>
        <p:guide pos="1444"/>
        <p:guide pos="2118"/>
        <p:guide pos="3093"/>
        <p:guide pos="1450"/>
        <p:guide pos="14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43000"/>
                    <a:satMod val="165000"/>
                  </a:schemeClr>
                </a:gs>
                <a:gs pos="55000">
                  <a:schemeClr val="accent1">
                    <a:tint val="83000"/>
                    <a:satMod val="155000"/>
                  </a:schemeClr>
                </a:gs>
                <a:gs pos="100000">
                  <a:schemeClr val="accent1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11554</c:v>
                </c:pt>
                <c:pt idx="1">
                  <c:v>8765</c:v>
                </c:pt>
                <c:pt idx="2">
                  <c:v>12877</c:v>
                </c:pt>
                <c:pt idx="3">
                  <c:v>12885</c:v>
                </c:pt>
                <c:pt idx="4">
                  <c:v>12877</c:v>
                </c:pt>
                <c:pt idx="5" formatCode="#,##0">
                  <c:v>12885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подлежат отлову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"/>
                    <a:satMod val="255000"/>
                  </a:schemeClr>
                </a:gs>
                <a:gs pos="55000">
                  <a:schemeClr val="accent2">
                    <a:tint val="12000"/>
                    <a:satMod val="255000"/>
                  </a:schemeClr>
                </a:gs>
                <a:gs pos="100000">
                  <a:schemeClr val="accent2">
                    <a:tint val="45000"/>
                    <a:satMod val="250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2"/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3234</c:v>
                </c:pt>
                <c:pt idx="1">
                  <c:v>2455</c:v>
                </c:pt>
                <c:pt idx="2">
                  <c:v>3607</c:v>
                </c:pt>
                <c:pt idx="3">
                  <c:v>3600</c:v>
                </c:pt>
                <c:pt idx="4">
                  <c:v>3600</c:v>
                </c:pt>
                <c:pt idx="5">
                  <c:v>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241024"/>
        <c:axId val="67501376"/>
        <c:axId val="0"/>
      </c:bar3DChart>
      <c:catAx>
        <c:axId val="106241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67501376"/>
        <c:crosses val="autoZero"/>
        <c:auto val="1"/>
        <c:lblAlgn val="ctr"/>
        <c:lblOffset val="100"/>
        <c:noMultiLvlLbl val="0"/>
      </c:catAx>
      <c:valAx>
        <c:axId val="675013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1062410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20CD7B-2CEF-410C-8BC9-8FD1ADAC633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36EDD6-554A-4B49-97F5-B23939041B5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предоставление субвенций органам местного самоуправления на исполнение отдельных государственных полномочий Ленинградской области в сфере обращения с безнадзорными животными на территории Ленинградской области</a:t>
          </a:r>
          <a:endParaRPr lang="ru-RU" sz="24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17B5E31-1330-406A-8859-FEAF88AD8D84}" type="parTrans" cxnId="{E004F03C-3A08-47B5-86EF-E3DA8BCC3270}">
      <dgm:prSet/>
      <dgm:spPr/>
      <dgm:t>
        <a:bodyPr/>
        <a:lstStyle/>
        <a:p>
          <a:endParaRPr lang="ru-RU"/>
        </a:p>
      </dgm:t>
    </dgm:pt>
    <dgm:pt modelId="{7F89E8B4-706B-4716-8CED-692C1E3A5786}" type="sibTrans" cxnId="{E004F03C-3A08-47B5-86EF-E3DA8BCC3270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7B96E3BF-A3FC-4ADA-B2D6-D9205D0DB2D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возмещение части затрат на содержание на территории Ленинградской области приютов для животных без владельцев</a:t>
          </a:r>
          <a:endParaRPr lang="ru-RU" sz="24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32385C5-A810-4DD4-A04A-D97B837A47B9}" type="parTrans" cxnId="{83697AA1-1DF4-4940-989F-8B2C2DCB0742}">
      <dgm:prSet/>
      <dgm:spPr/>
      <dgm:t>
        <a:bodyPr/>
        <a:lstStyle/>
        <a:p>
          <a:endParaRPr lang="ru-RU"/>
        </a:p>
      </dgm:t>
    </dgm:pt>
    <dgm:pt modelId="{CD92762E-7A0C-4B48-8971-BAD61982EA8F}" type="sibTrans" cxnId="{83697AA1-1DF4-4940-989F-8B2C2DCB0742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18993965-AF6B-4641-9228-7B0582A270FE}" type="pres">
      <dgm:prSet presAssocID="{2620CD7B-2CEF-410C-8BC9-8FD1ADAC633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48903A-1A0B-4C0E-917B-92E474FF737A}" type="pres">
      <dgm:prSet presAssocID="{2620CD7B-2CEF-410C-8BC9-8FD1ADAC6337}" presName="dummyMaxCanvas" presStyleCnt="0">
        <dgm:presLayoutVars/>
      </dgm:prSet>
      <dgm:spPr/>
    </dgm:pt>
    <dgm:pt modelId="{4CDC4650-60BC-4A3C-8A5A-FDDB55F523E0}" type="pres">
      <dgm:prSet presAssocID="{2620CD7B-2CEF-410C-8BC9-8FD1ADAC6337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4C8E0-BC08-4582-A7FB-FCAAD201ECB0}" type="pres">
      <dgm:prSet presAssocID="{2620CD7B-2CEF-410C-8BC9-8FD1ADAC6337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CC1BFC-B347-4E72-8D0E-9F4B4D875766}" type="pres">
      <dgm:prSet presAssocID="{2620CD7B-2CEF-410C-8BC9-8FD1ADAC6337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4045D-996D-4D65-91E6-D9668CB2E5EE}" type="pres">
      <dgm:prSet presAssocID="{2620CD7B-2CEF-410C-8BC9-8FD1ADAC6337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8FE33-6808-44A6-A86B-26B083553C80}" type="pres">
      <dgm:prSet presAssocID="{2620CD7B-2CEF-410C-8BC9-8FD1ADAC6337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97AA1-1DF4-4940-989F-8B2C2DCB0742}" srcId="{2620CD7B-2CEF-410C-8BC9-8FD1ADAC6337}" destId="{7B96E3BF-A3FC-4ADA-B2D6-D9205D0DB2D7}" srcOrd="1" destOrd="0" parTransId="{932385C5-A810-4DD4-A04A-D97B837A47B9}" sibTransId="{CD92762E-7A0C-4B48-8971-BAD61982EA8F}"/>
    <dgm:cxn modelId="{E004F03C-3A08-47B5-86EF-E3DA8BCC3270}" srcId="{2620CD7B-2CEF-410C-8BC9-8FD1ADAC6337}" destId="{AA36EDD6-554A-4B49-97F5-B23939041B51}" srcOrd="0" destOrd="0" parTransId="{417B5E31-1330-406A-8859-FEAF88AD8D84}" sibTransId="{7F89E8B4-706B-4716-8CED-692C1E3A5786}"/>
    <dgm:cxn modelId="{C36F2E9D-7B97-4944-86C0-4687A7953571}" type="presOf" srcId="{2620CD7B-2CEF-410C-8BC9-8FD1ADAC6337}" destId="{18993965-AF6B-4641-9228-7B0582A270FE}" srcOrd="0" destOrd="0" presId="urn:microsoft.com/office/officeart/2005/8/layout/vProcess5"/>
    <dgm:cxn modelId="{BF3B4386-82C7-499A-93E1-219968A69D28}" type="presOf" srcId="{AA36EDD6-554A-4B49-97F5-B23939041B51}" destId="{CC84045D-996D-4D65-91E6-D9668CB2E5EE}" srcOrd="1" destOrd="0" presId="urn:microsoft.com/office/officeart/2005/8/layout/vProcess5"/>
    <dgm:cxn modelId="{AD8544D8-42B4-429C-9D1A-D9593950C229}" type="presOf" srcId="{AA36EDD6-554A-4B49-97F5-B23939041B51}" destId="{4CDC4650-60BC-4A3C-8A5A-FDDB55F523E0}" srcOrd="0" destOrd="0" presId="urn:microsoft.com/office/officeart/2005/8/layout/vProcess5"/>
    <dgm:cxn modelId="{C5D28963-2968-4F6F-9A9C-E559D479AB6D}" type="presOf" srcId="{7F89E8B4-706B-4716-8CED-692C1E3A5786}" destId="{0ACC1BFC-B347-4E72-8D0E-9F4B4D875766}" srcOrd="0" destOrd="0" presId="urn:microsoft.com/office/officeart/2005/8/layout/vProcess5"/>
    <dgm:cxn modelId="{9FE89DED-2C76-422B-B91A-4E1AF1F48A03}" type="presOf" srcId="{7B96E3BF-A3FC-4ADA-B2D6-D9205D0DB2D7}" destId="{0C38FE33-6808-44A6-A86B-26B083553C80}" srcOrd="1" destOrd="0" presId="urn:microsoft.com/office/officeart/2005/8/layout/vProcess5"/>
    <dgm:cxn modelId="{FDBD9A3A-C942-4F44-A4E7-4E943FA2D2BE}" type="presOf" srcId="{7B96E3BF-A3FC-4ADA-B2D6-D9205D0DB2D7}" destId="{62E4C8E0-BC08-4582-A7FB-FCAAD201ECB0}" srcOrd="0" destOrd="0" presId="urn:microsoft.com/office/officeart/2005/8/layout/vProcess5"/>
    <dgm:cxn modelId="{12D7913A-982B-4B19-A318-DD9E1354F32D}" type="presParOf" srcId="{18993965-AF6B-4641-9228-7B0582A270FE}" destId="{3F48903A-1A0B-4C0E-917B-92E474FF737A}" srcOrd="0" destOrd="0" presId="urn:microsoft.com/office/officeart/2005/8/layout/vProcess5"/>
    <dgm:cxn modelId="{17F35B31-471D-4611-BDF3-E32508D57B2A}" type="presParOf" srcId="{18993965-AF6B-4641-9228-7B0582A270FE}" destId="{4CDC4650-60BC-4A3C-8A5A-FDDB55F523E0}" srcOrd="1" destOrd="0" presId="urn:microsoft.com/office/officeart/2005/8/layout/vProcess5"/>
    <dgm:cxn modelId="{6E5B2FCF-6199-43C4-93CB-2295B1C57974}" type="presParOf" srcId="{18993965-AF6B-4641-9228-7B0582A270FE}" destId="{62E4C8E0-BC08-4582-A7FB-FCAAD201ECB0}" srcOrd="2" destOrd="0" presId="urn:microsoft.com/office/officeart/2005/8/layout/vProcess5"/>
    <dgm:cxn modelId="{4D04737D-CDFB-4870-AEA4-A4ED76D444D6}" type="presParOf" srcId="{18993965-AF6B-4641-9228-7B0582A270FE}" destId="{0ACC1BFC-B347-4E72-8D0E-9F4B4D875766}" srcOrd="3" destOrd="0" presId="urn:microsoft.com/office/officeart/2005/8/layout/vProcess5"/>
    <dgm:cxn modelId="{A56C8C31-5B13-467B-9116-A3C09418AE72}" type="presParOf" srcId="{18993965-AF6B-4641-9228-7B0582A270FE}" destId="{CC84045D-996D-4D65-91E6-D9668CB2E5EE}" srcOrd="4" destOrd="0" presId="urn:microsoft.com/office/officeart/2005/8/layout/vProcess5"/>
    <dgm:cxn modelId="{D9F0310F-7481-4688-8137-1C45A0A89620}" type="presParOf" srcId="{18993965-AF6B-4641-9228-7B0582A270FE}" destId="{0C38FE33-6808-44A6-A86B-26B083553C80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63B3E-1AF3-44E1-8390-D550797A02C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08B7D9-8B0B-4FE5-BF7A-EC1E8B11F58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Категории риска</a:t>
          </a:r>
          <a:endParaRPr lang="ru-RU" sz="2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27090D7-678C-4560-B888-4209B841C04D}" type="parTrans" cxnId="{B8F0888F-F7A6-4623-B165-67C92763F684}">
      <dgm:prSet/>
      <dgm:spPr/>
      <dgm:t>
        <a:bodyPr/>
        <a:lstStyle/>
        <a:p>
          <a:endParaRPr lang="ru-RU"/>
        </a:p>
      </dgm:t>
    </dgm:pt>
    <dgm:pt modelId="{4475D55C-7BD8-441E-A695-2395D846336A}" type="sibTrans" cxnId="{B8F0888F-F7A6-4623-B165-67C92763F684}">
      <dgm:prSet/>
      <dgm:spPr/>
      <dgm:t>
        <a:bodyPr/>
        <a:lstStyle/>
        <a:p>
          <a:endParaRPr lang="ru-RU"/>
        </a:p>
      </dgm:t>
    </dgm:pt>
    <dgm:pt modelId="{17841684-46B8-4A8D-9797-5957A39FC03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Высокая:</a:t>
          </a:r>
        </a:p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 приюта</a:t>
          </a:r>
          <a:endParaRPr lang="ru-RU" sz="2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3AC2659-9387-49A0-9F3D-9694F3315578}" type="parTrans" cxnId="{FF9A7BE3-2422-42C3-923A-51C762E2CA2C}">
      <dgm:prSet/>
      <dgm:spPr/>
      <dgm:t>
        <a:bodyPr/>
        <a:lstStyle/>
        <a:p>
          <a:endParaRPr lang="ru-RU"/>
        </a:p>
      </dgm:t>
    </dgm:pt>
    <dgm:pt modelId="{DC5BCD42-1E28-43B8-A71D-7AD539ABE534}" type="sibTrans" cxnId="{FF9A7BE3-2422-42C3-923A-51C762E2CA2C}">
      <dgm:prSet/>
      <dgm:spPr/>
      <dgm:t>
        <a:bodyPr/>
        <a:lstStyle/>
        <a:p>
          <a:endParaRPr lang="ru-RU"/>
        </a:p>
      </dgm:t>
    </dgm:pt>
    <dgm:pt modelId="{BC3152F7-CAD6-458B-944C-C1358826322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Средняя:</a:t>
          </a:r>
        </a:p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11 приютов</a:t>
          </a:r>
          <a:endParaRPr lang="ru-RU" sz="2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D55F4DA-725E-42D3-95C6-BAE6D5498F64}" type="parTrans" cxnId="{7DB50B4F-91FD-428B-9114-CD20FEB81DA6}">
      <dgm:prSet/>
      <dgm:spPr/>
      <dgm:t>
        <a:bodyPr/>
        <a:lstStyle/>
        <a:p>
          <a:endParaRPr lang="ru-RU"/>
        </a:p>
      </dgm:t>
    </dgm:pt>
    <dgm:pt modelId="{FAAEDD29-4C98-47ED-848C-CE43A72B8B64}" type="sibTrans" cxnId="{7DB50B4F-91FD-428B-9114-CD20FEB81DA6}">
      <dgm:prSet/>
      <dgm:spPr/>
      <dgm:t>
        <a:bodyPr/>
        <a:lstStyle/>
        <a:p>
          <a:endParaRPr lang="ru-RU"/>
        </a:p>
      </dgm:t>
    </dgm:pt>
    <dgm:pt modelId="{15F8B452-87DF-4CD6-8FEC-790D1591AB0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Низкая:</a:t>
          </a:r>
        </a:p>
        <a:p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бригады по отлову</a:t>
          </a:r>
          <a:endParaRPr lang="ru-RU" sz="2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44F10C6-7CA0-4EBE-836A-E0E54A73F389}" type="parTrans" cxnId="{8BF43D84-C9F1-4D64-B106-72B456B3B194}">
      <dgm:prSet/>
      <dgm:spPr/>
      <dgm:t>
        <a:bodyPr/>
        <a:lstStyle/>
        <a:p>
          <a:endParaRPr lang="ru-RU"/>
        </a:p>
      </dgm:t>
    </dgm:pt>
    <dgm:pt modelId="{0649FF6E-CFDF-4BB1-82B6-A5AD2E61DC52}" type="sibTrans" cxnId="{8BF43D84-C9F1-4D64-B106-72B456B3B194}">
      <dgm:prSet/>
      <dgm:spPr/>
      <dgm:t>
        <a:bodyPr/>
        <a:lstStyle/>
        <a:p>
          <a:endParaRPr lang="ru-RU"/>
        </a:p>
      </dgm:t>
    </dgm:pt>
    <dgm:pt modelId="{310682F0-EF4C-4527-B857-F1E6FE2199FD}" type="pres">
      <dgm:prSet presAssocID="{A7D63B3E-1AF3-44E1-8390-D550797A02C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A1F553-B696-4DEF-A143-078031AEFF25}" type="pres">
      <dgm:prSet presAssocID="{D508B7D9-8B0B-4FE5-BF7A-EC1E8B11F583}" presName="roof" presStyleLbl="dkBgShp" presStyleIdx="0" presStyleCnt="2" custScaleY="65885" custLinFactNeighborY="-1812"/>
      <dgm:spPr/>
      <dgm:t>
        <a:bodyPr/>
        <a:lstStyle/>
        <a:p>
          <a:endParaRPr lang="ru-RU"/>
        </a:p>
      </dgm:t>
    </dgm:pt>
    <dgm:pt modelId="{5F0763EA-CD68-4100-A23D-67DAF446B9F6}" type="pres">
      <dgm:prSet presAssocID="{D508B7D9-8B0B-4FE5-BF7A-EC1E8B11F583}" presName="pillars" presStyleCnt="0"/>
      <dgm:spPr/>
    </dgm:pt>
    <dgm:pt modelId="{49662ACA-A3AC-4AFB-A7B8-1C950A929ED0}" type="pres">
      <dgm:prSet presAssocID="{D508B7D9-8B0B-4FE5-BF7A-EC1E8B11F583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DFD2E-B096-477B-8262-EBE803E5D2F0}" type="pres">
      <dgm:prSet presAssocID="{BC3152F7-CAD6-458B-944C-C13588263223}" presName="pillarX" presStyleLbl="node1" presStyleIdx="1" presStyleCnt="3" custLinFactNeighborX="-1296" custLinFactNeighborY="-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8C33A-3E4C-4E52-BCD9-3545D498495F}" type="pres">
      <dgm:prSet presAssocID="{15F8B452-87DF-4CD6-8FEC-790D1591AB0D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DF1CF-6748-48E0-BFF0-8B477102D4CD}" type="pres">
      <dgm:prSet presAssocID="{D508B7D9-8B0B-4FE5-BF7A-EC1E8B11F583}" presName="base" presStyleLbl="dkBgShp" presStyleIdx="1" presStyleCnt="2"/>
      <dgm:spPr/>
    </dgm:pt>
  </dgm:ptLst>
  <dgm:cxnLst>
    <dgm:cxn modelId="{8BF43D84-C9F1-4D64-B106-72B456B3B194}" srcId="{D508B7D9-8B0B-4FE5-BF7A-EC1E8B11F583}" destId="{15F8B452-87DF-4CD6-8FEC-790D1591AB0D}" srcOrd="2" destOrd="0" parTransId="{A44F10C6-7CA0-4EBE-836A-E0E54A73F389}" sibTransId="{0649FF6E-CFDF-4BB1-82B6-A5AD2E61DC52}"/>
    <dgm:cxn modelId="{B8F0888F-F7A6-4623-B165-67C92763F684}" srcId="{A7D63B3E-1AF3-44E1-8390-D550797A02C4}" destId="{D508B7D9-8B0B-4FE5-BF7A-EC1E8B11F583}" srcOrd="0" destOrd="0" parTransId="{027090D7-678C-4560-B888-4209B841C04D}" sibTransId="{4475D55C-7BD8-441E-A695-2395D846336A}"/>
    <dgm:cxn modelId="{A8E0663A-B6C9-43EF-BACA-4F15784FF14B}" type="presOf" srcId="{15F8B452-87DF-4CD6-8FEC-790D1591AB0D}" destId="{DF18C33A-3E4C-4E52-BCD9-3545D498495F}" srcOrd="0" destOrd="0" presId="urn:microsoft.com/office/officeart/2005/8/layout/hList3"/>
    <dgm:cxn modelId="{CB0401CD-AD2B-4E60-88D4-E67F7DAC314A}" type="presOf" srcId="{D508B7D9-8B0B-4FE5-BF7A-EC1E8B11F583}" destId="{B7A1F553-B696-4DEF-A143-078031AEFF25}" srcOrd="0" destOrd="0" presId="urn:microsoft.com/office/officeart/2005/8/layout/hList3"/>
    <dgm:cxn modelId="{F67A1A55-B8B1-424E-B30C-21FA6160BFF9}" type="presOf" srcId="{A7D63B3E-1AF3-44E1-8390-D550797A02C4}" destId="{310682F0-EF4C-4527-B857-F1E6FE2199FD}" srcOrd="0" destOrd="0" presId="urn:microsoft.com/office/officeart/2005/8/layout/hList3"/>
    <dgm:cxn modelId="{FF9A7BE3-2422-42C3-923A-51C762E2CA2C}" srcId="{D508B7D9-8B0B-4FE5-BF7A-EC1E8B11F583}" destId="{17841684-46B8-4A8D-9797-5957A39FC037}" srcOrd="0" destOrd="0" parTransId="{C3AC2659-9387-49A0-9F3D-9694F3315578}" sibTransId="{DC5BCD42-1E28-43B8-A71D-7AD539ABE534}"/>
    <dgm:cxn modelId="{F421D143-57BB-4530-AE95-7092C6E982B6}" type="presOf" srcId="{17841684-46B8-4A8D-9797-5957A39FC037}" destId="{49662ACA-A3AC-4AFB-A7B8-1C950A929ED0}" srcOrd="0" destOrd="0" presId="urn:microsoft.com/office/officeart/2005/8/layout/hList3"/>
    <dgm:cxn modelId="{BD8DC229-F458-4377-AF06-39F9DF8C473E}" type="presOf" srcId="{BC3152F7-CAD6-458B-944C-C13588263223}" destId="{5EEDFD2E-B096-477B-8262-EBE803E5D2F0}" srcOrd="0" destOrd="0" presId="urn:microsoft.com/office/officeart/2005/8/layout/hList3"/>
    <dgm:cxn modelId="{7DB50B4F-91FD-428B-9114-CD20FEB81DA6}" srcId="{D508B7D9-8B0B-4FE5-BF7A-EC1E8B11F583}" destId="{BC3152F7-CAD6-458B-944C-C13588263223}" srcOrd="1" destOrd="0" parTransId="{3D55F4DA-725E-42D3-95C6-BAE6D5498F64}" sibTransId="{FAAEDD29-4C98-47ED-848C-CE43A72B8B64}"/>
    <dgm:cxn modelId="{84C74BB5-CE3B-4EAD-958C-CC075530310B}" type="presParOf" srcId="{310682F0-EF4C-4527-B857-F1E6FE2199FD}" destId="{B7A1F553-B696-4DEF-A143-078031AEFF25}" srcOrd="0" destOrd="0" presId="urn:microsoft.com/office/officeart/2005/8/layout/hList3"/>
    <dgm:cxn modelId="{FFE11598-6DAE-4B29-937B-0C6BE221329A}" type="presParOf" srcId="{310682F0-EF4C-4527-B857-F1E6FE2199FD}" destId="{5F0763EA-CD68-4100-A23D-67DAF446B9F6}" srcOrd="1" destOrd="0" presId="urn:microsoft.com/office/officeart/2005/8/layout/hList3"/>
    <dgm:cxn modelId="{7B1A1A33-FBB7-4290-BBC6-66FA13617AB8}" type="presParOf" srcId="{5F0763EA-CD68-4100-A23D-67DAF446B9F6}" destId="{49662ACA-A3AC-4AFB-A7B8-1C950A929ED0}" srcOrd="0" destOrd="0" presId="urn:microsoft.com/office/officeart/2005/8/layout/hList3"/>
    <dgm:cxn modelId="{43F79D30-1B5B-4603-8522-C9706961D837}" type="presParOf" srcId="{5F0763EA-CD68-4100-A23D-67DAF446B9F6}" destId="{5EEDFD2E-B096-477B-8262-EBE803E5D2F0}" srcOrd="1" destOrd="0" presId="urn:microsoft.com/office/officeart/2005/8/layout/hList3"/>
    <dgm:cxn modelId="{3491BFBA-B865-4E87-A8CA-DCDA05759101}" type="presParOf" srcId="{5F0763EA-CD68-4100-A23D-67DAF446B9F6}" destId="{DF18C33A-3E4C-4E52-BCD9-3545D498495F}" srcOrd="2" destOrd="0" presId="urn:microsoft.com/office/officeart/2005/8/layout/hList3"/>
    <dgm:cxn modelId="{090E090A-22E0-4386-A46B-CE3DBD5E8403}" type="presParOf" srcId="{310682F0-EF4C-4527-B857-F1E6FE2199FD}" destId="{D33DF1CF-6748-48E0-BFF0-8B477102D4C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BE7316-556C-423C-ACCD-98A7789A040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64F3F2-700D-41F4-9FF0-851B6FDDABB6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Отсутствуют правила по идентификации 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9B038C-2631-4D64-860B-B81F98172460}" type="parTrans" cxnId="{F629C24C-CEC6-4250-8021-E4978DEF0975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91B7DBD-1FD5-48A7-AA47-EF3625BFE809}" type="sibTrans" cxnId="{F629C24C-CEC6-4250-8021-E4978DEF0975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17C1A70-2D85-46F0-8C1E-9FA642C89A50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Нет обязанности владельцев идентифицировать животных 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6593D0-9B0B-4F7E-82D9-9BCD25698D74}" type="parTrans" cxnId="{6F6A6C6F-C1C3-4713-9947-7C2498EBDF55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655C242-47D1-4EC0-BD32-7DD6EC6E5DB8}" type="sibTrans" cxnId="{6F6A6C6F-C1C3-4713-9947-7C2498EBDF55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CC0BCC0-F78B-488E-A51A-CE9F52E18D73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Субъект не вправе разработать свой НПА по идентификации животных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91FD8BA-E39C-4229-AEF7-FCA08182FC0B}" type="parTrans" cxnId="{64657538-CC90-4CE1-A2F5-42A0C98CDC3C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C380FFF-56FE-4300-B76E-B58AF4C6CF54}" type="sibTrans" cxnId="{64657538-CC90-4CE1-A2F5-42A0C98CDC3C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D02273-A47F-43C0-811D-A9C442C37BE5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Нет административной ответственности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39732DE-E187-4457-9A4D-9172BAB6E32D}" type="parTrans" cxnId="{FF0BFFFE-004D-418F-A7C3-CAF8845EAF3D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752C30-0256-4CE9-8C98-72D319436895}" type="sibTrans" cxnId="{FF0BFFFE-004D-418F-A7C3-CAF8845EAF3D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131CA9-BDC6-4E78-BDD5-0DA31C45B395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Отсутствует механизм воздействия на нерадивых владельцев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33AB062-A36E-402E-8631-DDA6D1CE90BE}" type="parTrans" cxnId="{49AA1FFF-EF77-4669-BECD-E0D5F49D615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6837DB-55AD-469A-B530-633D91661624}" type="sibTrans" cxnId="{49AA1FFF-EF77-4669-BECD-E0D5F49D615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AA4D4F-6ECA-4207-B199-5D1639C29F3C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Нет налога </a:t>
          </a:r>
          <a:b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животное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52F821-9928-414C-B32C-9D7A502AF67A}" type="parTrans" cxnId="{A1C6CA29-85C3-44A5-865A-719173DAB91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7E080B8-7068-4056-B402-904DE6579467}" type="sibTrans" cxnId="{A1C6CA29-85C3-44A5-865A-719173DAB91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E2456F-CB11-4FE7-8B17-F86FE9092C0B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Отсутствует механизм регулирования количества животных у одного владельца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85E750-5C3A-44AA-B495-CC7985F7EA1B}" type="parTrans" cxnId="{4537A67C-74C1-4768-A236-26F1A4BE8B1F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8175C0C-EE4F-4821-9D78-3DF7F91557B2}" type="sibTrans" cxnId="{4537A67C-74C1-4768-A236-26F1A4BE8B1F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62FB2FA-C37A-4C95-A72E-DBA90F5DB423}" type="pres">
      <dgm:prSet presAssocID="{3ABE7316-556C-423C-ACCD-98A7789A04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C9CDB1-41CB-4D27-BE5C-A9AB833E9D9D}" type="pres">
      <dgm:prSet presAssocID="{F664F3F2-700D-41F4-9FF0-851B6FDDABB6}" presName="linNode" presStyleCnt="0"/>
      <dgm:spPr/>
    </dgm:pt>
    <dgm:pt modelId="{BA37169E-F096-4F28-BA6A-C086A0A6EFF2}" type="pres">
      <dgm:prSet presAssocID="{F664F3F2-700D-41F4-9FF0-851B6FDDABB6}" presName="parentText" presStyleLbl="node1" presStyleIdx="0" presStyleCnt="3" custLinFactNeighborX="-4288" custLinFactNeighborY="-2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38149-A7DC-44DF-BA0E-BFA27EF47619}" type="pres">
      <dgm:prSet presAssocID="{F664F3F2-700D-41F4-9FF0-851B6FDDABB6}" presName="descendantText" presStyleLbl="alignAccFollowNode1" presStyleIdx="0" presStyleCnt="3" custScaleY="125586" custLinFactNeighborX="10" custLinFactNeighborY="-3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B22DE-3C8E-46AF-A55C-50E9D8228E13}" type="pres">
      <dgm:prSet presAssocID="{F91B7DBD-1FD5-48A7-AA47-EF3625BFE809}" presName="sp" presStyleCnt="0"/>
      <dgm:spPr/>
    </dgm:pt>
    <dgm:pt modelId="{29FE4B1D-EA0A-4B99-91B3-9AAA77763640}" type="pres">
      <dgm:prSet presAssocID="{7FD02273-A47F-43C0-811D-A9C442C37BE5}" presName="linNode" presStyleCnt="0"/>
      <dgm:spPr/>
    </dgm:pt>
    <dgm:pt modelId="{498EE2DF-4D67-4F3E-87D0-6D147E5B9111}" type="pres">
      <dgm:prSet presAssocID="{7FD02273-A47F-43C0-811D-A9C442C37BE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80E3C-BB04-4A93-97A6-05D9CB79B5CF}" type="pres">
      <dgm:prSet presAssocID="{7FD02273-A47F-43C0-811D-A9C442C37BE5}" presName="descendantText" presStyleLbl="alignAccFollowNode1" presStyleIdx="1" presStyleCnt="3" custScaleY="125895" custLinFactNeighborX="10" custLinFactNeighborY="3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B71EB-232F-4252-99A5-51110A6AE54E}" type="pres">
      <dgm:prSet presAssocID="{3A752C30-0256-4CE9-8C98-72D319436895}" presName="sp" presStyleCnt="0"/>
      <dgm:spPr/>
    </dgm:pt>
    <dgm:pt modelId="{965AC7D2-DE2F-448C-9299-974BA598C0B2}" type="pres">
      <dgm:prSet presAssocID="{E0AA4D4F-6ECA-4207-B199-5D1639C29F3C}" presName="linNode" presStyleCnt="0"/>
      <dgm:spPr/>
    </dgm:pt>
    <dgm:pt modelId="{76BD2218-F572-4242-AC61-51A490306DA7}" type="pres">
      <dgm:prSet presAssocID="{E0AA4D4F-6ECA-4207-B199-5D1639C29F3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02EBF-4251-48C5-9968-4BFED49437F8}" type="pres">
      <dgm:prSet presAssocID="{E0AA4D4F-6ECA-4207-B199-5D1639C29F3C}" presName="descendantText" presStyleLbl="alignAccFollowNode1" presStyleIdx="2" presStyleCnt="3" custScaleY="120616" custLinFactNeighborX="-88" custLinFactNeighborY="3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722455-F71E-4AD0-8303-32191FB4135D}" type="presOf" srcId="{5CC0BCC0-F78B-488E-A51A-CE9F52E18D73}" destId="{ADB38149-A7DC-44DF-BA0E-BFA27EF47619}" srcOrd="0" destOrd="1" presId="urn:microsoft.com/office/officeart/2005/8/layout/vList5"/>
    <dgm:cxn modelId="{A1C6CA29-85C3-44A5-865A-719173DAB913}" srcId="{3ABE7316-556C-423C-ACCD-98A7789A0408}" destId="{E0AA4D4F-6ECA-4207-B199-5D1639C29F3C}" srcOrd="2" destOrd="0" parTransId="{6952F821-9928-414C-B32C-9D7A502AF67A}" sibTransId="{87E080B8-7068-4056-B402-904DE6579467}"/>
    <dgm:cxn modelId="{1265BB20-6AB7-4E02-AD37-F0E9EF56E9E6}" type="presOf" srcId="{8FE2456F-CB11-4FE7-8B17-F86FE9092C0B}" destId="{14202EBF-4251-48C5-9968-4BFED49437F8}" srcOrd="0" destOrd="0" presId="urn:microsoft.com/office/officeart/2005/8/layout/vList5"/>
    <dgm:cxn modelId="{51A8633B-C704-4452-86FE-097E5FEC7ABC}" type="presOf" srcId="{F664F3F2-700D-41F4-9FF0-851B6FDDABB6}" destId="{BA37169E-F096-4F28-BA6A-C086A0A6EFF2}" srcOrd="0" destOrd="0" presId="urn:microsoft.com/office/officeart/2005/8/layout/vList5"/>
    <dgm:cxn modelId="{2089395F-F76C-4F06-AD26-91DEDE708E77}" type="presOf" srcId="{117C1A70-2D85-46F0-8C1E-9FA642C89A50}" destId="{ADB38149-A7DC-44DF-BA0E-BFA27EF47619}" srcOrd="0" destOrd="0" presId="urn:microsoft.com/office/officeart/2005/8/layout/vList5"/>
    <dgm:cxn modelId="{41F38A61-98E1-4543-BAE0-389C45984D93}" type="presOf" srcId="{3ABE7316-556C-423C-ACCD-98A7789A0408}" destId="{262FB2FA-C37A-4C95-A72E-DBA90F5DB423}" srcOrd="0" destOrd="0" presId="urn:microsoft.com/office/officeart/2005/8/layout/vList5"/>
    <dgm:cxn modelId="{672583E0-C0D1-4A20-B7C9-28C2BF38EC8D}" type="presOf" srcId="{8D131CA9-BDC6-4E78-BDD5-0DA31C45B395}" destId="{DC880E3C-BB04-4A93-97A6-05D9CB79B5CF}" srcOrd="0" destOrd="0" presId="urn:microsoft.com/office/officeart/2005/8/layout/vList5"/>
    <dgm:cxn modelId="{4537A67C-74C1-4768-A236-26F1A4BE8B1F}" srcId="{E0AA4D4F-6ECA-4207-B199-5D1639C29F3C}" destId="{8FE2456F-CB11-4FE7-8B17-F86FE9092C0B}" srcOrd="0" destOrd="0" parTransId="{8185E750-5C3A-44AA-B495-CC7985F7EA1B}" sibTransId="{58175C0C-EE4F-4821-9D78-3DF7F91557B2}"/>
    <dgm:cxn modelId="{2C38BC5E-F417-4B75-9750-B3156053AFEC}" type="presOf" srcId="{E0AA4D4F-6ECA-4207-B199-5D1639C29F3C}" destId="{76BD2218-F572-4242-AC61-51A490306DA7}" srcOrd="0" destOrd="0" presId="urn:microsoft.com/office/officeart/2005/8/layout/vList5"/>
    <dgm:cxn modelId="{BA0B8FF9-A258-41C4-8D5E-DF9D87342B40}" type="presOf" srcId="{7FD02273-A47F-43C0-811D-A9C442C37BE5}" destId="{498EE2DF-4D67-4F3E-87D0-6D147E5B9111}" srcOrd="0" destOrd="0" presId="urn:microsoft.com/office/officeart/2005/8/layout/vList5"/>
    <dgm:cxn modelId="{FF0BFFFE-004D-418F-A7C3-CAF8845EAF3D}" srcId="{3ABE7316-556C-423C-ACCD-98A7789A0408}" destId="{7FD02273-A47F-43C0-811D-A9C442C37BE5}" srcOrd="1" destOrd="0" parTransId="{039732DE-E187-4457-9A4D-9172BAB6E32D}" sibTransId="{3A752C30-0256-4CE9-8C98-72D319436895}"/>
    <dgm:cxn modelId="{64657538-CC90-4CE1-A2F5-42A0C98CDC3C}" srcId="{F664F3F2-700D-41F4-9FF0-851B6FDDABB6}" destId="{5CC0BCC0-F78B-488E-A51A-CE9F52E18D73}" srcOrd="1" destOrd="0" parTransId="{791FD8BA-E39C-4229-AEF7-FCA08182FC0B}" sibTransId="{8C380FFF-56FE-4300-B76E-B58AF4C6CF54}"/>
    <dgm:cxn modelId="{49AA1FFF-EF77-4669-BECD-E0D5F49D6153}" srcId="{7FD02273-A47F-43C0-811D-A9C442C37BE5}" destId="{8D131CA9-BDC6-4E78-BDD5-0DA31C45B395}" srcOrd="0" destOrd="0" parTransId="{533AB062-A36E-402E-8631-DDA6D1CE90BE}" sibTransId="{D06837DB-55AD-469A-B530-633D91661624}"/>
    <dgm:cxn modelId="{6F6A6C6F-C1C3-4713-9947-7C2498EBDF55}" srcId="{F664F3F2-700D-41F4-9FF0-851B6FDDABB6}" destId="{117C1A70-2D85-46F0-8C1E-9FA642C89A50}" srcOrd="0" destOrd="0" parTransId="{6B6593D0-9B0B-4F7E-82D9-9BCD25698D74}" sibTransId="{2655C242-47D1-4EC0-BD32-7DD6EC6E5DB8}"/>
    <dgm:cxn modelId="{F629C24C-CEC6-4250-8021-E4978DEF0975}" srcId="{3ABE7316-556C-423C-ACCD-98A7789A0408}" destId="{F664F3F2-700D-41F4-9FF0-851B6FDDABB6}" srcOrd="0" destOrd="0" parTransId="{679B038C-2631-4D64-860B-B81F98172460}" sibTransId="{F91B7DBD-1FD5-48A7-AA47-EF3625BFE809}"/>
    <dgm:cxn modelId="{6A90E7DE-D12D-488D-9DF3-8B543113EACC}" type="presParOf" srcId="{262FB2FA-C37A-4C95-A72E-DBA90F5DB423}" destId="{FFC9CDB1-41CB-4D27-BE5C-A9AB833E9D9D}" srcOrd="0" destOrd="0" presId="urn:microsoft.com/office/officeart/2005/8/layout/vList5"/>
    <dgm:cxn modelId="{F05DF9F7-B52C-441F-AA67-CD392406ADAF}" type="presParOf" srcId="{FFC9CDB1-41CB-4D27-BE5C-A9AB833E9D9D}" destId="{BA37169E-F096-4F28-BA6A-C086A0A6EFF2}" srcOrd="0" destOrd="0" presId="urn:microsoft.com/office/officeart/2005/8/layout/vList5"/>
    <dgm:cxn modelId="{9A31E8FA-B2AC-4A25-B60E-E7B5F6424D68}" type="presParOf" srcId="{FFC9CDB1-41CB-4D27-BE5C-A9AB833E9D9D}" destId="{ADB38149-A7DC-44DF-BA0E-BFA27EF47619}" srcOrd="1" destOrd="0" presId="urn:microsoft.com/office/officeart/2005/8/layout/vList5"/>
    <dgm:cxn modelId="{1F8D4032-DB36-4627-A693-89BB70F91EA2}" type="presParOf" srcId="{262FB2FA-C37A-4C95-A72E-DBA90F5DB423}" destId="{454B22DE-3C8E-46AF-A55C-50E9D8228E13}" srcOrd="1" destOrd="0" presId="urn:microsoft.com/office/officeart/2005/8/layout/vList5"/>
    <dgm:cxn modelId="{4B94DEAA-B31A-4BF2-8C09-200BD0E33B6A}" type="presParOf" srcId="{262FB2FA-C37A-4C95-A72E-DBA90F5DB423}" destId="{29FE4B1D-EA0A-4B99-91B3-9AAA77763640}" srcOrd="2" destOrd="0" presId="urn:microsoft.com/office/officeart/2005/8/layout/vList5"/>
    <dgm:cxn modelId="{8E09B199-2E85-4E16-B297-4FD7E56723C0}" type="presParOf" srcId="{29FE4B1D-EA0A-4B99-91B3-9AAA77763640}" destId="{498EE2DF-4D67-4F3E-87D0-6D147E5B9111}" srcOrd="0" destOrd="0" presId="urn:microsoft.com/office/officeart/2005/8/layout/vList5"/>
    <dgm:cxn modelId="{B0AF16AC-2AB9-4B58-A5C2-78B4D3739576}" type="presParOf" srcId="{29FE4B1D-EA0A-4B99-91B3-9AAA77763640}" destId="{DC880E3C-BB04-4A93-97A6-05D9CB79B5CF}" srcOrd="1" destOrd="0" presId="urn:microsoft.com/office/officeart/2005/8/layout/vList5"/>
    <dgm:cxn modelId="{82B051A8-08D5-4576-9148-FDB20FFDDB5D}" type="presParOf" srcId="{262FB2FA-C37A-4C95-A72E-DBA90F5DB423}" destId="{E37B71EB-232F-4252-99A5-51110A6AE54E}" srcOrd="3" destOrd="0" presId="urn:microsoft.com/office/officeart/2005/8/layout/vList5"/>
    <dgm:cxn modelId="{D31E451C-3127-4CDB-B823-0B35B9DE0DE9}" type="presParOf" srcId="{262FB2FA-C37A-4C95-A72E-DBA90F5DB423}" destId="{965AC7D2-DE2F-448C-9299-974BA598C0B2}" srcOrd="4" destOrd="0" presId="urn:microsoft.com/office/officeart/2005/8/layout/vList5"/>
    <dgm:cxn modelId="{9A74BA46-C510-4DB3-BF87-D8A79011EE4C}" type="presParOf" srcId="{965AC7D2-DE2F-448C-9299-974BA598C0B2}" destId="{76BD2218-F572-4242-AC61-51A490306DA7}" srcOrd="0" destOrd="0" presId="urn:microsoft.com/office/officeart/2005/8/layout/vList5"/>
    <dgm:cxn modelId="{44E6C41B-E4D2-48B6-ADC6-E6A6123D1FF7}" type="presParOf" srcId="{965AC7D2-DE2F-448C-9299-974BA598C0B2}" destId="{14202EBF-4251-48C5-9968-4BFED49437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C4650-60BC-4A3C-8A5A-FDDB55F523E0}">
      <dsp:nvSpPr>
        <dsp:cNvPr id="0" name=""/>
        <dsp:cNvSpPr/>
      </dsp:nvSpPr>
      <dsp:spPr>
        <a:xfrm>
          <a:off x="0" y="0"/>
          <a:ext cx="9793088" cy="193207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предоставление субвенций органам местного самоуправления на исполнение отдельных государственных полномочий Ленинградской области в сфере обращения с безнадзорными животными на территории Ленинградской области</a:t>
          </a:r>
          <a:endParaRPr lang="ru-RU" sz="24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6589" y="56589"/>
        <a:ext cx="7796132" cy="1818901"/>
      </dsp:txXfrm>
    </dsp:sp>
    <dsp:sp modelId="{62E4C8E0-BC08-4582-A7FB-FCAAD201ECB0}">
      <dsp:nvSpPr>
        <dsp:cNvPr id="0" name=""/>
        <dsp:cNvSpPr/>
      </dsp:nvSpPr>
      <dsp:spPr>
        <a:xfrm>
          <a:off x="1728191" y="2361429"/>
          <a:ext cx="9793088" cy="193207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возмещение части затрат на содержание на территории Ленинградской области приютов для животных без владельцев</a:t>
          </a:r>
          <a:endParaRPr lang="ru-RU" sz="24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84780" y="2418018"/>
        <a:ext cx="6695866" cy="1818901"/>
      </dsp:txXfrm>
    </dsp:sp>
    <dsp:sp modelId="{0ACC1BFC-B347-4E72-8D0E-9F4B4D875766}">
      <dsp:nvSpPr>
        <dsp:cNvPr id="0" name=""/>
        <dsp:cNvSpPr/>
      </dsp:nvSpPr>
      <dsp:spPr>
        <a:xfrm>
          <a:off x="8537236" y="1518828"/>
          <a:ext cx="1255851" cy="1255851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3">
                <a:tint val="1000"/>
                <a:satMod val="255000"/>
              </a:schemeClr>
            </a:gs>
            <a:gs pos="55000">
              <a:schemeClr val="accent3">
                <a:tint val="12000"/>
                <a:satMod val="255000"/>
              </a:schemeClr>
            </a:gs>
            <a:gs pos="100000">
              <a:schemeClr val="accent3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8819802" y="1518828"/>
        <a:ext cx="690719" cy="945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1F553-B696-4DEF-A143-078031AEFF25}">
      <dsp:nvSpPr>
        <dsp:cNvPr id="0" name=""/>
        <dsp:cNvSpPr/>
      </dsp:nvSpPr>
      <dsp:spPr>
        <a:xfrm>
          <a:off x="0" y="64645"/>
          <a:ext cx="7920880" cy="634109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Категории риска</a:t>
          </a:r>
          <a:endParaRPr lang="ru-RU" sz="2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64645"/>
        <a:ext cx="7920880" cy="634109"/>
      </dsp:txXfrm>
    </dsp:sp>
    <dsp:sp modelId="{49662ACA-A3AC-4AFB-A7B8-1C950A929ED0}">
      <dsp:nvSpPr>
        <dsp:cNvPr id="0" name=""/>
        <dsp:cNvSpPr/>
      </dsp:nvSpPr>
      <dsp:spPr>
        <a:xfrm>
          <a:off x="3867" y="880364"/>
          <a:ext cx="2637714" cy="2021143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Высокая: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 приюта</a:t>
          </a:r>
          <a:endParaRPr lang="ru-RU" sz="2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867" y="880364"/>
        <a:ext cx="2637714" cy="2021143"/>
      </dsp:txXfrm>
    </dsp:sp>
    <dsp:sp modelId="{5EEDFD2E-B096-477B-8262-EBE803E5D2F0}">
      <dsp:nvSpPr>
        <dsp:cNvPr id="0" name=""/>
        <dsp:cNvSpPr/>
      </dsp:nvSpPr>
      <dsp:spPr>
        <a:xfrm>
          <a:off x="2607397" y="875574"/>
          <a:ext cx="2637714" cy="2021143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Средняя: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11 приютов</a:t>
          </a:r>
          <a:endParaRPr lang="ru-RU" sz="2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07397" y="875574"/>
        <a:ext cx="2637714" cy="2021143"/>
      </dsp:txXfrm>
    </dsp:sp>
    <dsp:sp modelId="{DF18C33A-3E4C-4E52-BCD9-3545D498495F}">
      <dsp:nvSpPr>
        <dsp:cNvPr id="0" name=""/>
        <dsp:cNvSpPr/>
      </dsp:nvSpPr>
      <dsp:spPr>
        <a:xfrm>
          <a:off x="5279297" y="880364"/>
          <a:ext cx="2637714" cy="2021143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Низкая: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бригады по отлову</a:t>
          </a:r>
          <a:endParaRPr lang="ru-RU" sz="2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79297" y="880364"/>
        <a:ext cx="2637714" cy="2021143"/>
      </dsp:txXfrm>
    </dsp:sp>
    <dsp:sp modelId="{D33DF1CF-6748-48E0-BFF0-8B477102D4CD}">
      <dsp:nvSpPr>
        <dsp:cNvPr id="0" name=""/>
        <dsp:cNvSpPr/>
      </dsp:nvSpPr>
      <dsp:spPr>
        <a:xfrm>
          <a:off x="0" y="2901508"/>
          <a:ext cx="7920880" cy="2245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38149-A7DC-44DF-BA0E-BFA27EF47619}">
      <dsp:nvSpPr>
        <dsp:cNvPr id="0" name=""/>
        <dsp:cNvSpPr/>
      </dsp:nvSpPr>
      <dsp:spPr>
        <a:xfrm rot="5400000">
          <a:off x="6059969" y="-2459556"/>
          <a:ext cx="1480979" cy="6400093"/>
        </a:xfrm>
        <a:prstGeom prst="round2SameRect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Нет обязанности владельцев идентифицировать животных 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Субъект не вправе разработать свой НПА по идентификации животных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600413" y="72295"/>
        <a:ext cx="6327798" cy="1336389"/>
      </dsp:txXfrm>
    </dsp:sp>
    <dsp:sp modelId="{BA37169E-F096-4F28-BA6A-C086A0A6EFF2}">
      <dsp:nvSpPr>
        <dsp:cNvPr id="0" name=""/>
        <dsp:cNvSpPr/>
      </dsp:nvSpPr>
      <dsp:spPr>
        <a:xfrm>
          <a:off x="0" y="1"/>
          <a:ext cx="3600052" cy="1474069"/>
        </a:xfrm>
        <a:prstGeom prst="roundRect">
          <a:avLst/>
        </a:prstGeom>
        <a:solidFill>
          <a:schemeClr val="accent1"/>
        </a:solidFill>
        <a:ln w="31750" cap="flat" cmpd="sng" algn="ctr">
          <a:solidFill>
            <a:schemeClr val="l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Отсутствуют правила по идентификации 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1958" y="71959"/>
        <a:ext cx="3456136" cy="1330153"/>
      </dsp:txXfrm>
    </dsp:sp>
    <dsp:sp modelId="{DC880E3C-BB04-4A93-97A6-05D9CB79B5CF}">
      <dsp:nvSpPr>
        <dsp:cNvPr id="0" name=""/>
        <dsp:cNvSpPr/>
      </dsp:nvSpPr>
      <dsp:spPr>
        <a:xfrm rot="5400000">
          <a:off x="6058147" y="-867138"/>
          <a:ext cx="1484623" cy="6400093"/>
        </a:xfrm>
        <a:prstGeom prst="round2SameRect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Отсутствует механизм воздействия на нерадивых владельцев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600413" y="1663069"/>
        <a:ext cx="6327620" cy="1339677"/>
      </dsp:txXfrm>
    </dsp:sp>
    <dsp:sp modelId="{498EE2DF-4D67-4F3E-87D0-6D147E5B9111}">
      <dsp:nvSpPr>
        <dsp:cNvPr id="0" name=""/>
        <dsp:cNvSpPr/>
      </dsp:nvSpPr>
      <dsp:spPr>
        <a:xfrm>
          <a:off x="0" y="1560413"/>
          <a:ext cx="3600052" cy="1474069"/>
        </a:xfrm>
        <a:prstGeom prst="roundRect">
          <a:avLst/>
        </a:prstGeom>
        <a:solidFill>
          <a:schemeClr val="accent1"/>
        </a:solidFill>
        <a:ln w="31750" cap="flat" cmpd="sng" algn="ctr">
          <a:solidFill>
            <a:schemeClr val="l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Нет административной ответственности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1958" y="1632371"/>
        <a:ext cx="3456136" cy="1330153"/>
      </dsp:txXfrm>
    </dsp:sp>
    <dsp:sp modelId="{14202EBF-4251-48C5-9968-4BFED49437F8}">
      <dsp:nvSpPr>
        <dsp:cNvPr id="0" name=""/>
        <dsp:cNvSpPr/>
      </dsp:nvSpPr>
      <dsp:spPr>
        <a:xfrm rot="5400000">
          <a:off x="6092389" y="673624"/>
          <a:ext cx="1422370" cy="6406349"/>
        </a:xfrm>
        <a:prstGeom prst="round2SameRect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Отсутствует механизм регулирования количества животных у одного владельца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600400" y="3235047"/>
        <a:ext cx="6336915" cy="1283502"/>
      </dsp:txXfrm>
    </dsp:sp>
    <dsp:sp modelId="{76BD2218-F572-4242-AC61-51A490306DA7}">
      <dsp:nvSpPr>
        <dsp:cNvPr id="0" name=""/>
        <dsp:cNvSpPr/>
      </dsp:nvSpPr>
      <dsp:spPr>
        <a:xfrm>
          <a:off x="0" y="3113463"/>
          <a:ext cx="3603571" cy="1474069"/>
        </a:xfrm>
        <a:prstGeom prst="roundRect">
          <a:avLst/>
        </a:prstGeom>
        <a:solidFill>
          <a:schemeClr val="accent1"/>
        </a:solidFill>
        <a:ln w="31750" cap="flat" cmpd="sng" algn="ctr">
          <a:solidFill>
            <a:schemeClr val="l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Нет налога </a:t>
          </a:r>
          <a:b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животное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1958" y="3185421"/>
        <a:ext cx="3459655" cy="1330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2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703C7A9-78D5-44F5-AC40-9F73BD775ECA}" type="datetimeFigureOut">
              <a:rPr lang="ru-RU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44039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2" y="9444039"/>
            <a:ext cx="2930525" cy="496888"/>
          </a:xfrm>
          <a:prstGeom prst="rect">
            <a:avLst/>
          </a:prstGeom>
        </p:spPr>
        <p:txBody>
          <a:bodyPr vert="horz" wrap="square" lIns="91274" tIns="45637" rIns="91274" bIns="456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EB7261-5B22-4181-B58F-297F75850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1472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2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4F1E5F1-BD5D-4AF5-9270-63BFA3FF8063}" type="datetimeFigureOut">
              <a:rPr lang="ru-RU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4" tIns="45637" rIns="91274" bIns="4563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80" y="4722817"/>
            <a:ext cx="5408613" cy="4473575"/>
          </a:xfrm>
          <a:prstGeom prst="rect">
            <a:avLst/>
          </a:prstGeom>
        </p:spPr>
        <p:txBody>
          <a:bodyPr vert="horz" lIns="91274" tIns="45637" rIns="91274" bIns="45637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4039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2" y="9444039"/>
            <a:ext cx="2930525" cy="496888"/>
          </a:xfrm>
          <a:prstGeom prst="rect">
            <a:avLst/>
          </a:prstGeom>
        </p:spPr>
        <p:txBody>
          <a:bodyPr vert="horz" wrap="square" lIns="91274" tIns="45637" rIns="91274" bIns="456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1378E8-1505-44A8-86E7-215328AAE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239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709" indent="-2852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091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526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964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399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6836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272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9708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26A04D-523F-4839-8D4C-1F4AAC158FB6}" type="slidenum">
              <a:rPr lang="ru-RU" altLang="ru-RU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4463" y="884238"/>
            <a:ext cx="7742238" cy="435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9" y="5521329"/>
            <a:ext cx="5962650" cy="523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  <p:sp>
        <p:nvSpPr>
          <p:cNvPr id="3072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709" indent="-2852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091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526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964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399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6836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272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9708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06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9027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2868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798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целью приведения законодательства Ленинградской области в соответствии с  законом № 498-ФЗ   принято два новых областных закона взамен ранее существующих:</a:t>
            </a:r>
          </a:p>
          <a:p>
            <a:r>
              <a:rPr lang="ru-RU" dirty="0" smtClean="0"/>
              <a:t>- от 23.12.2019 №109-оз «Об обращении с животными без владельцев на территории Ленинградской области», </a:t>
            </a:r>
          </a:p>
          <a:p>
            <a:r>
              <a:rPr lang="ru-RU" dirty="0" smtClean="0"/>
              <a:t>- от 26.10.2020 №109-оз  «О содержании и защите домашних животных на территории Ленинградской области». </a:t>
            </a:r>
          </a:p>
          <a:p>
            <a:r>
              <a:rPr lang="ru-RU" dirty="0" smtClean="0"/>
              <a:t>Эти два закона регламентируют вопросы по содержанию домашних животных и деятельность по обращению с животными без владельцев. </a:t>
            </a:r>
          </a:p>
          <a:p>
            <a:r>
              <a:rPr lang="ru-RU" dirty="0" smtClean="0"/>
              <a:t>В Ленинградской области действует закон Областной закон от 23.07.2021 N 103-оз «О наделении органов местного самоуправления Ленинградской области отдельным государственным полномочием Ленинградской области по организации мероприятий при осуществлении деятельности по обращению с животными без владельцев», в соответствии с которым,  ежегодно из бюджета Ленинградской области выделяются средства на организацию мероприятий по отлову, транспортировке, стерилизации, вакцинации и содержанию животных без владельцев в размере порядка 50 млн. рублей. Ежегодно подлежат отлову и стерилизации порядка 3,5 тысяч животных.</a:t>
            </a:r>
          </a:p>
          <a:p>
            <a:r>
              <a:rPr lang="ru-RU" dirty="0" smtClean="0"/>
              <a:t>Принято Постановление Правительства Ленинградской области от 23.04.2021 N 231 «Об утверждении Порядка осуществления деятельности по обращению с животными без владельцев на территории Ленинградской области и Порядка организации деятельности приютов для животных и норм содержания животных в них на территории Ленинградской области».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428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5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4672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5620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149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019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076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168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4403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39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3681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7568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3000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616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022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655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438086"/>
                </a:solidFill>
              </a:rPr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95403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438086"/>
                </a:solidFill>
              </a:rPr>
              <a:t>23.7.12</a:t>
            </a: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280860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438086"/>
                </a:solidFill>
              </a:rPr>
              <a:t>23.7.12</a:t>
            </a: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280860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1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5122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8122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4403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39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3681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7568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3000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6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1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022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655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438086"/>
                </a:solidFill>
              </a:rPr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95403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1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5122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8122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4403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39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3681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756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5122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3000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616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022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655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438086"/>
                </a:solidFill>
              </a:rPr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9540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812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440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3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368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75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300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61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02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65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438086"/>
                </a:solidFill>
              </a:rPr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95403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512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812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440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368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756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300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61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02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65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438086"/>
                </a:solidFill>
              </a:rPr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9540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438086"/>
                </a:solidFill>
              </a:rPr>
              <a:t>23.7.12</a:t>
            </a: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280860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5122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812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440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3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368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756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300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61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02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6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438086"/>
                </a:solidFill>
              </a:rPr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95403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512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812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440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39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3681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756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300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6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022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655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438086"/>
                </a:solidFill>
              </a:rPr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95403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438086"/>
                </a:solidFill>
              </a:rPr>
              <a:t>23.7.12</a:t>
            </a: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280860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1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5122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8122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4403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3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3681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7568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3000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616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36022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655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438086"/>
                </a:solidFill>
              </a:rPr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95403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>
                <a:solidFill>
                  <a:prstClr val="white"/>
                </a:solidFill>
              </a:rPr>
              <a:pPr/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1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5122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81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4" r:id="rId1"/>
    <p:sldLayoutId id="2147485525" r:id="rId2"/>
    <p:sldLayoutId id="2147485526" r:id="rId3"/>
    <p:sldLayoutId id="2147485527" r:id="rId4"/>
    <p:sldLayoutId id="2147485528" r:id="rId5"/>
    <p:sldLayoutId id="2147485529" r:id="rId6"/>
    <p:sldLayoutId id="2147485530" r:id="rId7"/>
    <p:sldLayoutId id="2147485531" r:id="rId8"/>
    <p:sldLayoutId id="2147485532" r:id="rId9"/>
    <p:sldLayoutId id="2147485533" r:id="rId10"/>
    <p:sldLayoutId id="2147485534" r:id="rId11"/>
    <p:sldLayoutId id="2147485535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1" r:id="rId1"/>
    <p:sldLayoutId id="2147485642" r:id="rId2"/>
    <p:sldLayoutId id="2147485643" r:id="rId3"/>
    <p:sldLayoutId id="2147485644" r:id="rId4"/>
    <p:sldLayoutId id="2147485645" r:id="rId5"/>
    <p:sldLayoutId id="2147485646" r:id="rId6"/>
    <p:sldLayoutId id="2147485647" r:id="rId7"/>
    <p:sldLayoutId id="2147485648" r:id="rId8"/>
    <p:sldLayoutId id="2147485649" r:id="rId9"/>
    <p:sldLayoutId id="2147485650" r:id="rId10"/>
    <p:sldLayoutId id="2147485651" r:id="rId11"/>
    <p:sldLayoutId id="214748565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7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4" r:id="rId1"/>
    <p:sldLayoutId id="2147485655" r:id="rId2"/>
    <p:sldLayoutId id="2147485656" r:id="rId3"/>
    <p:sldLayoutId id="2147485657" r:id="rId4"/>
    <p:sldLayoutId id="2147485658" r:id="rId5"/>
    <p:sldLayoutId id="2147485659" r:id="rId6"/>
    <p:sldLayoutId id="2147485660" r:id="rId7"/>
    <p:sldLayoutId id="2147485661" r:id="rId8"/>
    <p:sldLayoutId id="2147485662" r:id="rId9"/>
    <p:sldLayoutId id="2147485663" r:id="rId10"/>
    <p:sldLayoutId id="2147485664" r:id="rId11"/>
    <p:sldLayoutId id="2147485665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7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7" r:id="rId1"/>
    <p:sldLayoutId id="2147485668" r:id="rId2"/>
    <p:sldLayoutId id="2147485669" r:id="rId3"/>
    <p:sldLayoutId id="2147485670" r:id="rId4"/>
    <p:sldLayoutId id="2147485671" r:id="rId5"/>
    <p:sldLayoutId id="2147485672" r:id="rId6"/>
    <p:sldLayoutId id="2147485673" r:id="rId7"/>
    <p:sldLayoutId id="2147485674" r:id="rId8"/>
    <p:sldLayoutId id="2147485675" r:id="rId9"/>
    <p:sldLayoutId id="2147485676" r:id="rId10"/>
    <p:sldLayoutId id="2147485677" r:id="rId11"/>
    <p:sldLayoutId id="2147485678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7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7" r:id="rId1"/>
    <p:sldLayoutId id="2147485538" r:id="rId2"/>
    <p:sldLayoutId id="2147485539" r:id="rId3"/>
    <p:sldLayoutId id="2147485540" r:id="rId4"/>
    <p:sldLayoutId id="2147485541" r:id="rId5"/>
    <p:sldLayoutId id="2147485542" r:id="rId6"/>
    <p:sldLayoutId id="2147485543" r:id="rId7"/>
    <p:sldLayoutId id="2147485544" r:id="rId8"/>
    <p:sldLayoutId id="2147485545" r:id="rId9"/>
    <p:sldLayoutId id="2147485546" r:id="rId10"/>
    <p:sldLayoutId id="2147485547" r:id="rId11"/>
    <p:sldLayoutId id="2147485548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7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51" r:id="rId2"/>
    <p:sldLayoutId id="2147485552" r:id="rId3"/>
    <p:sldLayoutId id="2147485553" r:id="rId4"/>
    <p:sldLayoutId id="2147485554" r:id="rId5"/>
    <p:sldLayoutId id="2147485555" r:id="rId6"/>
    <p:sldLayoutId id="2147485556" r:id="rId7"/>
    <p:sldLayoutId id="2147485557" r:id="rId8"/>
    <p:sldLayoutId id="2147485558" r:id="rId9"/>
    <p:sldLayoutId id="2147485559" r:id="rId10"/>
    <p:sldLayoutId id="2147485560" r:id="rId11"/>
    <p:sldLayoutId id="2147485561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3" r:id="rId1"/>
    <p:sldLayoutId id="2147485564" r:id="rId2"/>
    <p:sldLayoutId id="2147485565" r:id="rId3"/>
    <p:sldLayoutId id="2147485566" r:id="rId4"/>
    <p:sldLayoutId id="2147485567" r:id="rId5"/>
    <p:sldLayoutId id="2147485568" r:id="rId6"/>
    <p:sldLayoutId id="2147485569" r:id="rId7"/>
    <p:sldLayoutId id="2147485570" r:id="rId8"/>
    <p:sldLayoutId id="2147485571" r:id="rId9"/>
    <p:sldLayoutId id="2147485572" r:id="rId10"/>
    <p:sldLayoutId id="2147485573" r:id="rId11"/>
    <p:sldLayoutId id="2147485574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7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6" r:id="rId1"/>
    <p:sldLayoutId id="2147485577" r:id="rId2"/>
    <p:sldLayoutId id="2147485578" r:id="rId3"/>
    <p:sldLayoutId id="2147485579" r:id="rId4"/>
    <p:sldLayoutId id="2147485580" r:id="rId5"/>
    <p:sldLayoutId id="2147485581" r:id="rId6"/>
    <p:sldLayoutId id="2147485582" r:id="rId7"/>
    <p:sldLayoutId id="2147485583" r:id="rId8"/>
    <p:sldLayoutId id="2147485584" r:id="rId9"/>
    <p:sldLayoutId id="2147485585" r:id="rId10"/>
    <p:sldLayoutId id="2147485586" r:id="rId11"/>
    <p:sldLayoutId id="2147485587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7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9" r:id="rId1"/>
    <p:sldLayoutId id="2147485590" r:id="rId2"/>
    <p:sldLayoutId id="2147485591" r:id="rId3"/>
    <p:sldLayoutId id="2147485592" r:id="rId4"/>
    <p:sldLayoutId id="2147485593" r:id="rId5"/>
    <p:sldLayoutId id="2147485594" r:id="rId6"/>
    <p:sldLayoutId id="2147485595" r:id="rId7"/>
    <p:sldLayoutId id="2147485596" r:id="rId8"/>
    <p:sldLayoutId id="2147485597" r:id="rId9"/>
    <p:sldLayoutId id="2147485598" r:id="rId10"/>
    <p:sldLayoutId id="2147485599" r:id="rId11"/>
    <p:sldLayoutId id="2147485600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2" r:id="rId1"/>
    <p:sldLayoutId id="2147485603" r:id="rId2"/>
    <p:sldLayoutId id="2147485604" r:id="rId3"/>
    <p:sldLayoutId id="2147485605" r:id="rId4"/>
    <p:sldLayoutId id="2147485606" r:id="rId5"/>
    <p:sldLayoutId id="2147485607" r:id="rId6"/>
    <p:sldLayoutId id="2147485608" r:id="rId7"/>
    <p:sldLayoutId id="2147485609" r:id="rId8"/>
    <p:sldLayoutId id="2147485610" r:id="rId9"/>
    <p:sldLayoutId id="2147485611" r:id="rId10"/>
    <p:sldLayoutId id="2147485612" r:id="rId11"/>
    <p:sldLayoutId id="214748561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7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5" r:id="rId1"/>
    <p:sldLayoutId id="2147485616" r:id="rId2"/>
    <p:sldLayoutId id="2147485617" r:id="rId3"/>
    <p:sldLayoutId id="2147485618" r:id="rId4"/>
    <p:sldLayoutId id="2147485619" r:id="rId5"/>
    <p:sldLayoutId id="2147485620" r:id="rId6"/>
    <p:sldLayoutId id="2147485621" r:id="rId7"/>
    <p:sldLayoutId id="2147485622" r:id="rId8"/>
    <p:sldLayoutId id="2147485623" r:id="rId9"/>
    <p:sldLayoutId id="2147485624" r:id="rId10"/>
    <p:sldLayoutId id="2147485625" r:id="rId11"/>
    <p:sldLayoutId id="2147485626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>
                <a:solidFill>
                  <a:srgbClr val="438086"/>
                </a:solidFill>
              </a:rPr>
              <a:pPr>
                <a:defRPr/>
              </a:pPr>
              <a:t>06.07.2022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7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8" r:id="rId1"/>
    <p:sldLayoutId id="2147485629" r:id="rId2"/>
    <p:sldLayoutId id="2147485630" r:id="rId3"/>
    <p:sldLayoutId id="2147485631" r:id="rId4"/>
    <p:sldLayoutId id="2147485632" r:id="rId5"/>
    <p:sldLayoutId id="2147485633" r:id="rId6"/>
    <p:sldLayoutId id="2147485634" r:id="rId7"/>
    <p:sldLayoutId id="2147485635" r:id="rId8"/>
    <p:sldLayoutId id="2147485636" r:id="rId9"/>
    <p:sldLayoutId id="2147485637" r:id="rId10"/>
    <p:sldLayoutId id="2147485638" r:id="rId11"/>
    <p:sldLayoutId id="2147485639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7.png"/><Relationship Id="rId9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175"/>
            <a:ext cx="12192000" cy="68754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3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r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5740400" indent="-2420938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8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5740400" indent="-2420938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8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335359" y="2708920"/>
            <a:ext cx="11521281" cy="273630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600" b="1" kern="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Меры поддержки приютам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600" b="1" kern="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для животных без владельцев на территории Ленинградской области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endParaRPr lang="ru-RU" sz="3600" b="1" kern="0" dirty="0">
              <a:solidFill>
                <a:schemeClr val="accent6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ru-RU" sz="2800" dirty="0">
                <a:solidFill>
                  <a:srgbClr val="438086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Щагина Наталья Михайловна,</a:t>
            </a: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ru-RU" sz="2800" dirty="0">
                <a:solidFill>
                  <a:srgbClr val="438086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Начальник отдела ГНООЖ и ППОВ</a:t>
            </a: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ru-RU" sz="2800" dirty="0">
                <a:solidFill>
                  <a:srgbClr val="438086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 Управления ветеринарии </a:t>
            </a: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ru-RU" sz="2800" dirty="0">
                <a:solidFill>
                  <a:srgbClr val="438086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Ленинградской области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endParaRPr lang="ru-RU" sz="3600" b="1" kern="0" dirty="0">
              <a:solidFill>
                <a:schemeClr val="accent6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54479" y="836712"/>
            <a:ext cx="1207240" cy="133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836712"/>
            <a:ext cx="1508128" cy="133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1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476672"/>
            <a:ext cx="10361084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Порядок регистрации приюта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43672" y="1628800"/>
            <a:ext cx="7632848" cy="45365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составления документов на регистрацию потребуются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учредителе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Полное наименование приюта–указывается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 деятельности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адресе (месте нахождения)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приюта.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руководителе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приюта.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коллегиального высшего органа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управления.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Определиться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кто выступит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заявителем.  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35360" y="3327565"/>
            <a:ext cx="2376264" cy="108012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Шаг 1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363"/>
            <a:ext cx="216024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45208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620688"/>
            <a:ext cx="10361084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 для регистрации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47528" y="1496451"/>
            <a:ext cx="9865096" cy="48965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Минюст подаются следующие документы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ts val="24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1.Устав приюта - 3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экземпляра;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ts val="2400"/>
              </a:lnSpc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2.Протокол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(решение о создании некоммерческой организации и об утверждении ее учредительных документов с указанием состава избранных (назначенных) органов) -2 экземпляра;</a:t>
            </a:r>
          </a:p>
          <a:p>
            <a:pPr algn="just">
              <a:lnSpc>
                <a:spcPts val="24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3.Заявление (по форме N P11001) - 1 экземпляр заверенное у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нотариуса;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ts val="24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4.Заявление - 1 экземпляр подписывает заявитель (без нотариального заверения);</a:t>
            </a:r>
          </a:p>
          <a:p>
            <a:pPr algn="just">
              <a:lnSpc>
                <a:spcPts val="24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5.Гарантийное письмо - 1 экземпляр (в зависимости от адреса);</a:t>
            </a:r>
          </a:p>
          <a:p>
            <a:pPr algn="just">
              <a:lnSpc>
                <a:spcPts val="24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6.Копия свидетельства о праве на собственность - 1 экземпляр;</a:t>
            </a:r>
          </a:p>
          <a:p>
            <a:pPr algn="just">
              <a:lnSpc>
                <a:spcPts val="24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7.Оригинал квитанции об уплате государственной пошлины (4000 руб.);</a:t>
            </a:r>
          </a:p>
          <a:p>
            <a:pPr algn="just">
              <a:lnSpc>
                <a:spcPts val="24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8.Копия нотариальной доверенности (если не руководитель).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63352" y="3450378"/>
            <a:ext cx="1440160" cy="98868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Шаг 2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844824"/>
            <a:ext cx="1273324" cy="127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51847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836712"/>
            <a:ext cx="10361084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 о регистрации приюта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61952" y="2060848"/>
            <a:ext cx="9678664" cy="41044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Минюсте на руки выдают:</a:t>
            </a: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1.Свидетельство о государственной регистрации Приюта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2.Свидетельство Министерства юстиции о регистрации Приюта;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3.Лист записи о внесении записи в ЕГРЮЛ Приюта;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4.Выписку Приюта из ЕГРЮЛ;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5.Устав Приюта с отметками Министерства юстиции.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347510" y="3861048"/>
            <a:ext cx="1500018" cy="100811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Шаг 3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2" y="2492896"/>
            <a:ext cx="1265891" cy="126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83237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639651"/>
            <a:ext cx="9793088" cy="70111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Надзор в области обращения с животными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60648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279698"/>
            <a:ext cx="13414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8155" r="22688" b="6076"/>
          <a:stretch/>
        </p:blipFill>
        <p:spPr bwMode="auto">
          <a:xfrm>
            <a:off x="335360" y="1988840"/>
            <a:ext cx="4993233" cy="4513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t="11581" r="35428" b="14865"/>
          <a:stretch/>
        </p:blipFill>
        <p:spPr bwMode="auto">
          <a:xfrm>
            <a:off x="5452532" y="2117977"/>
            <a:ext cx="3155651" cy="4358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16069" r="34894" b="4764"/>
          <a:stretch/>
        </p:blipFill>
        <p:spPr bwMode="auto">
          <a:xfrm>
            <a:off x="8832304" y="2117977"/>
            <a:ext cx="2880320" cy="4358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3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620688"/>
            <a:ext cx="10361084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перечень объектов государственного контроля (надзора) с категориями риска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5480" y="1700808"/>
            <a:ext cx="9865096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19 ноября 2021 г. №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«Об утверждении перечней отнесения объектов контроля к категории риска, при осуществлении регионального государственного контроля (надзора) в области обращения с животными на территории ленинградской области»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70275786"/>
              </p:ext>
            </p:extLst>
          </p:nvPr>
        </p:nvGraphicFramePr>
        <p:xfrm>
          <a:off x="2279576" y="3429000"/>
          <a:ext cx="7920880" cy="3208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5" y="260648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0" y="332656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79955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445237"/>
            <a:ext cx="9084294" cy="9675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Административная ответственность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445236"/>
            <a:ext cx="13414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55440" y="2395736"/>
            <a:ext cx="3706020" cy="1393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Полномочия: органы местного самоуправления (административные комиссии)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89097" y="4077072"/>
            <a:ext cx="24387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2.2. </a:t>
            </a:r>
          </a:p>
        </p:txBody>
      </p:sp>
      <p:sp>
        <p:nvSpPr>
          <p:cNvPr id="6" name="Овал 5"/>
          <p:cNvSpPr/>
          <p:nvPr/>
        </p:nvSpPr>
        <p:spPr>
          <a:xfrm>
            <a:off x="6195547" y="4077072"/>
            <a:ext cx="2564749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2.2-1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16436" y="1256201"/>
            <a:ext cx="9660358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закон Ленинградской области от 02.07.2003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N47-оз «Об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административных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правонарушениях»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55439" y="5162541"/>
            <a:ext cx="3706021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Нарушения по содержанию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выгулу домашних животных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94419" y="5226471"/>
            <a:ext cx="2767004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Нарушения по 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обращению с животными без владельцев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88088" y="2395736"/>
            <a:ext cx="4044690" cy="1393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ветеринарии Ленинградской области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9264352" y="4044032"/>
            <a:ext cx="2398911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Статья 2.3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318359" y="5226471"/>
            <a:ext cx="2326901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Жестокое обращение с животными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Прямая со стрелкой 13"/>
          <p:cNvCxnSpPr>
            <a:stCxn id="3" idx="2"/>
            <a:endCxn id="7" idx="0"/>
          </p:cNvCxnSpPr>
          <p:nvPr/>
        </p:nvCxnSpPr>
        <p:spPr>
          <a:xfrm>
            <a:off x="8910433" y="3789040"/>
            <a:ext cx="1553375" cy="2549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2"/>
            <a:endCxn id="6" idx="0"/>
          </p:cNvCxnSpPr>
          <p:nvPr/>
        </p:nvCxnSpPr>
        <p:spPr>
          <a:xfrm flipH="1">
            <a:off x="7477922" y="3789040"/>
            <a:ext cx="1432511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4"/>
            <a:endCxn id="10" idx="0"/>
          </p:cNvCxnSpPr>
          <p:nvPr/>
        </p:nvCxnSpPr>
        <p:spPr>
          <a:xfrm flipH="1">
            <a:off x="7477921" y="4991472"/>
            <a:ext cx="1" cy="234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4"/>
            <a:endCxn id="11" idx="0"/>
          </p:cNvCxnSpPr>
          <p:nvPr/>
        </p:nvCxnSpPr>
        <p:spPr>
          <a:xfrm>
            <a:off x="10463808" y="4958432"/>
            <a:ext cx="18002" cy="2680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4" idx="2"/>
            <a:endCxn id="5" idx="0"/>
          </p:cNvCxnSpPr>
          <p:nvPr/>
        </p:nvCxnSpPr>
        <p:spPr>
          <a:xfrm flipH="1">
            <a:off x="2908449" y="3789040"/>
            <a:ext cx="1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5" idx="4"/>
            <a:endCxn id="9" idx="0"/>
          </p:cNvCxnSpPr>
          <p:nvPr/>
        </p:nvCxnSpPr>
        <p:spPr>
          <a:xfrm>
            <a:off x="2908449" y="4991472"/>
            <a:ext cx="1" cy="171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62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351706"/>
            <a:ext cx="10361084" cy="14684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Численность безнадзорных животных и динамика отлова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2" y="351706"/>
            <a:ext cx="134143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7986501"/>
              </p:ext>
            </p:extLst>
          </p:nvPr>
        </p:nvGraphicFramePr>
        <p:xfrm>
          <a:off x="839416" y="1844824"/>
          <a:ext cx="10729192" cy="429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1706569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 r="20601" b="7251"/>
          <a:stretch/>
        </p:blipFill>
        <p:spPr>
          <a:xfrm>
            <a:off x="8392511" y="3556621"/>
            <a:ext cx="3314829" cy="2376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9"/>
          <a:stretch/>
        </p:blipFill>
        <p:spPr>
          <a:xfrm>
            <a:off x="4832201" y="2159000"/>
            <a:ext cx="2743622" cy="1990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6" y="3556620"/>
            <a:ext cx="3168352" cy="2376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702134"/>
            <a:ext cx="6552728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Причины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отсутствия снижения численности 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621" y="358660"/>
            <a:ext cx="13414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4320" y="1844824"/>
            <a:ext cx="3816424" cy="19566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ставляют животных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дачах после летних отпусков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95800" y="4077072"/>
            <a:ext cx="3816424" cy="23493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Большое количество домашних животных, находящихся на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самовыгуле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18772" y="1844824"/>
            <a:ext cx="3816424" cy="19566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Бесконтрольное размножение ДОМАШНИХ и безнадзорных животных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6983" y="748365"/>
            <a:ext cx="9361040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Причины проявления агрессии животными по отношении к человеку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0" y="478230"/>
            <a:ext cx="6096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2" y="332656"/>
            <a:ext cx="13414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08377" y="4956252"/>
            <a:ext cx="4248472" cy="16410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Прикармливание гражданами безнадзорных животных на придомовой территории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60239" y="5329407"/>
            <a:ext cx="33406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Защита потомства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0470" y="5329407"/>
            <a:ext cx="3340628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Период гона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8" y="2780928"/>
            <a:ext cx="3209132" cy="20442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492896"/>
            <a:ext cx="3066306" cy="20442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92" y="2780928"/>
            <a:ext cx="3105922" cy="20442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953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480" y="692696"/>
            <a:ext cx="9361040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Проблемы, которые не позволяют решить вопрос с безнадзорными животными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" y="260648"/>
            <a:ext cx="12128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404664"/>
            <a:ext cx="13414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81865598"/>
              </p:ext>
            </p:extLst>
          </p:nvPr>
        </p:nvGraphicFramePr>
        <p:xfrm>
          <a:off x="1257847" y="1988840"/>
          <a:ext cx="10009921" cy="458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67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548680"/>
            <a:ext cx="10361084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Нормативно-правовая база: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1362472"/>
            <a:ext cx="1138468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Федеральный закон от 27.12.2018 N </a:t>
            </a:r>
            <a:r>
              <a:rPr lang="ru-RU" b="1" dirty="0" smtClean="0"/>
              <a:t>498-ФЗ </a:t>
            </a:r>
          </a:p>
          <a:p>
            <a:pPr algn="ctr"/>
            <a:r>
              <a:rPr lang="ru-RU" dirty="0" smtClean="0"/>
              <a:t>"Об ответственном обращении с животными и о внесении изменений в отдельные законодательные акты Российской Федерации"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2482" y="3251845"/>
            <a:ext cx="3289262" cy="19442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о</a:t>
            </a:r>
            <a:r>
              <a:rPr lang="ru-RU" b="1" dirty="0" smtClean="0"/>
              <a:t>т 26.10.2020 </a:t>
            </a:r>
            <a:r>
              <a:rPr lang="ru-RU" b="1" dirty="0"/>
              <a:t>N 109-оз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"</a:t>
            </a:r>
            <a:r>
              <a:rPr lang="ru-RU" dirty="0"/>
              <a:t>О содержании и защите домашних животных на территории Ленинградской области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88288" y="3333141"/>
            <a:ext cx="3179862" cy="18629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 23.12.2019 N 109-оз </a:t>
            </a:r>
            <a:br>
              <a:rPr lang="ru-RU" b="1" dirty="0" smtClean="0"/>
            </a:br>
            <a:r>
              <a:rPr lang="ru-RU" dirty="0" smtClean="0"/>
              <a:t>"Об обращении с животными без владельцев на территории Ленинградской области"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88799" y="3251845"/>
            <a:ext cx="4483465" cy="19442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 </a:t>
            </a:r>
            <a:r>
              <a:rPr lang="ru-RU" b="1" dirty="0"/>
              <a:t>23.07.2021 N </a:t>
            </a:r>
            <a:r>
              <a:rPr lang="ru-RU" b="1" dirty="0" smtClean="0"/>
              <a:t>103-оз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"О наделении </a:t>
            </a:r>
            <a:r>
              <a:rPr lang="ru-RU" dirty="0" smtClean="0"/>
              <a:t>ОМСУ </a:t>
            </a:r>
            <a:r>
              <a:rPr lang="ru-RU" dirty="0"/>
              <a:t>отдельным государственным полномочием </a:t>
            </a:r>
            <a:r>
              <a:rPr lang="ru-RU" dirty="0" smtClean="0"/>
              <a:t>ЛО </a:t>
            </a:r>
            <a:r>
              <a:rPr lang="ru-RU" dirty="0"/>
              <a:t>по организации мероприятий при осуществлении деятельности по обращению с животными без владельцев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5360" y="5463852"/>
            <a:ext cx="11528696" cy="12775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Постановление Правительства </a:t>
            </a:r>
            <a:r>
              <a:rPr lang="ru-RU" b="1" dirty="0" smtClean="0"/>
              <a:t>ЛО </a:t>
            </a:r>
            <a:r>
              <a:rPr lang="ru-RU" b="1" dirty="0"/>
              <a:t>от 23.04.2021 N 231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"</a:t>
            </a:r>
            <a:r>
              <a:rPr lang="ru-RU" dirty="0"/>
              <a:t>Об утверждении Порядка осуществления деятельности по обращению с животными без владельцев на территории Ленинградской области и Порядка организации деятельности приютов для животных и норм содержания животных в них на территории Ленинградской области"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2482" y="2708920"/>
            <a:ext cx="11361574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Областные </a:t>
            </a:r>
            <a:r>
              <a:rPr lang="ru-RU" b="1" dirty="0" smtClean="0"/>
              <a:t>законы: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176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>
                <a:solidFill>
                  <a:schemeClr val="bg1">
                    <a:lumMod val="75000"/>
                  </a:schemeClr>
                </a:solidFill>
              </a:rPr>
              <a:pPr/>
              <a:t>20</a:t>
            </a:fld>
            <a:endParaRPr lang="ru-RU" alt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AutoShape 2" descr="Встретили бездомную собаку? Звоните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Встретили бездомную собаку? Звоните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veterinary.lenobl.ru/media/cache/b5/1a/b51a514956d9aad1230a0363abf4937d.png"/>
          <p:cNvSpPr>
            <a:spLocks noChangeAspect="1" noChangeArrowheads="1"/>
          </p:cNvSpPr>
          <p:nvPr/>
        </p:nvSpPr>
        <p:spPr bwMode="auto">
          <a:xfrm>
            <a:off x="621241" y="40887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" y="1988840"/>
            <a:ext cx="8313468" cy="41567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3" y="276324"/>
            <a:ext cx="12128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408879"/>
            <a:ext cx="13414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395" y="1988840"/>
            <a:ext cx="2928608" cy="4156734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5480" y="711396"/>
            <a:ext cx="9361040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кампания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t="7008" r="42760" b="12054"/>
          <a:stretch/>
        </p:blipFill>
        <p:spPr bwMode="auto">
          <a:xfrm>
            <a:off x="479376" y="1484784"/>
            <a:ext cx="3420740" cy="48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04" y="1507822"/>
            <a:ext cx="723963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2197" y="727006"/>
            <a:ext cx="7504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Полиграфическая продукция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759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39263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318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620688"/>
            <a:ext cx="8496944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председателями СНТ и ДНП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664"/>
            <a:ext cx="1213209" cy="13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2" y="332656"/>
            <a:ext cx="134778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7" r="4099"/>
          <a:stretch/>
        </p:blipFill>
        <p:spPr bwMode="auto">
          <a:xfrm flipH="1">
            <a:off x="407368" y="2564904"/>
            <a:ext cx="4513167" cy="280831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r="19396"/>
          <a:stretch/>
        </p:blipFill>
        <p:spPr>
          <a:xfrm>
            <a:off x="8832304" y="2564904"/>
            <a:ext cx="3039740" cy="2808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564904"/>
            <a:ext cx="3570236" cy="2808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11412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2238" y="721134"/>
            <a:ext cx="8817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ветеринарные объекты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1" y="476672"/>
            <a:ext cx="621887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942" y="530257"/>
            <a:ext cx="754064" cy="66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97" y="1478317"/>
            <a:ext cx="2419211" cy="18138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 descr="D:\Загрузки\WhatsApp Image 2019-04-19 at 13.56.53.jpeg"/>
          <p:cNvPicPr/>
          <p:nvPr/>
        </p:nvPicPr>
        <p:blipFill>
          <a:blip r:embed="rId5" cstate="print"/>
          <a:srcRect t="-1085" r="25268" b="28792"/>
          <a:stretch>
            <a:fillRect/>
          </a:stretch>
        </p:blipFill>
        <p:spPr bwMode="auto">
          <a:xfrm>
            <a:off x="4531032" y="3919728"/>
            <a:ext cx="2835448" cy="17401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8" y="3907177"/>
            <a:ext cx="2978702" cy="19856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" b="13867"/>
          <a:stretch/>
        </p:blipFill>
        <p:spPr>
          <a:xfrm>
            <a:off x="718063" y="1478317"/>
            <a:ext cx="2746480" cy="16297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441563" y="3007088"/>
            <a:ext cx="3408090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Ветеринарный участок </a:t>
            </a:r>
          </a:p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СНТ «Трубников Бор»</a:t>
            </a:r>
            <a:endParaRPr lang="ru-RU" sz="2000" dirty="0">
              <a:solidFill>
                <a:srgbClr val="438086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55935" y="5659886"/>
            <a:ext cx="3385642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Ветеринарный участок </a:t>
            </a:r>
          </a:p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СНТ «</a:t>
            </a:r>
            <a:r>
              <a:rPr lang="ru-RU" sz="2000" dirty="0" err="1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Мшинская</a:t>
            </a:r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000" dirty="0">
              <a:solidFill>
                <a:srgbClr val="438086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2019" y="5659886"/>
            <a:ext cx="3439833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Ветеринарный участок </a:t>
            </a:r>
          </a:p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Рощино</a:t>
            </a:r>
            <a:endParaRPr lang="ru-RU" sz="2000" dirty="0">
              <a:solidFill>
                <a:srgbClr val="438086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30082" y="3007088"/>
            <a:ext cx="3385643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Ветеринарный пункт </a:t>
            </a:r>
          </a:p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Старополье</a:t>
            </a:r>
            <a:endParaRPr lang="ru-RU" sz="2000" dirty="0">
              <a:solidFill>
                <a:srgbClr val="438086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46" y="3919729"/>
            <a:ext cx="3030068" cy="20344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Рисунок 13" descr="C:\Documents and Settings\User\Мои документы\Загрузки\октябрь 20 (5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76" y="1478317"/>
            <a:ext cx="2664296" cy="175630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5" name="Прямоугольник 14"/>
          <p:cNvSpPr/>
          <p:nvPr/>
        </p:nvSpPr>
        <p:spPr>
          <a:xfrm>
            <a:off x="7982566" y="3007089"/>
            <a:ext cx="3672408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Ветеринарный участок </a:t>
            </a:r>
          </a:p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СНТ «</a:t>
            </a:r>
            <a:r>
              <a:rPr lang="ru-RU" sz="2000" dirty="0" err="1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Пупышево</a:t>
            </a:r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000" dirty="0">
              <a:solidFill>
                <a:srgbClr val="438086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73022" y="5659887"/>
            <a:ext cx="3672408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Ветеринарный участок </a:t>
            </a:r>
          </a:p>
          <a:p>
            <a:pPr algn="ctr"/>
            <a:r>
              <a:rPr lang="ru-RU" sz="2000" dirty="0" smtClean="0">
                <a:solidFill>
                  <a:srgbClr val="438086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СНТ «Дунай»</a:t>
            </a:r>
            <a:endParaRPr lang="ru-RU" sz="2000" dirty="0">
              <a:solidFill>
                <a:srgbClr val="438086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4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286501"/>
            <a:ext cx="1219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91344" y="2564904"/>
            <a:ext cx="11881320" cy="460851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7529" y="2849565"/>
            <a:ext cx="87363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>
              <a:lnSpc>
                <a:spcPct val="80000"/>
              </a:lnSpc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ru-RU" sz="4400" b="1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Спасибо за внимание </a:t>
            </a:r>
          </a:p>
          <a:p>
            <a:pPr marL="0" indent="0" algn="ctr" eaLnBrk="1">
              <a:lnSpc>
                <a:spcPct val="80000"/>
              </a:lnSpc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4400" b="1" kern="0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 eaLnBrk="1">
              <a:lnSpc>
                <a:spcPct val="80000"/>
              </a:lnSpc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ru-RU" sz="4400" b="1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8 </a:t>
            </a:r>
            <a:r>
              <a:rPr lang="ru-RU" sz="4400" b="1" kern="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(931) 991-26-56</a:t>
            </a:r>
          </a:p>
          <a:p>
            <a:pPr marL="0" indent="0" algn="ctr" eaLnBrk="1">
              <a:lnSpc>
                <a:spcPct val="80000"/>
              </a:lnSpc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4400" b="1" kern="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veterinary.lenobl.ru</a:t>
            </a:r>
            <a:endParaRPr lang="ru-RU" sz="4400" b="1" kern="0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7" y="927668"/>
            <a:ext cx="1413975" cy="1637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4" y="890057"/>
            <a:ext cx="1800200" cy="159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8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692696"/>
            <a:ext cx="10361084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приютам 231-пп ЛО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43472" y="1484784"/>
            <a:ext cx="9937104" cy="15121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приюты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государственные или муниципальные учреждения, негосударственные коммерческие и некоммерческие организации, а также индивидуальные предприниматели, осуществляющие деятельность по содержанию животных, во владении или пользовании которых находятся отдельно расположенные и предназначенные для содержания животных здания, строения и сооружения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43472" y="3429000"/>
            <a:ext cx="9937104" cy="13681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поступлении в приюты на каждое животное заводится карточка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обо всех животных, поступивших в приют и выбывших из приюта, вносятся в журнал движения животных в приюте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выбытии животного из приюта оформляется акт о выбытии животного</a:t>
            </a:r>
          </a:p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343472" y="5085184"/>
            <a:ext cx="9937104" cy="13681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 Владельцы приютов обязаны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вести документально подтвержденный учет поступления животных в приюты и выбытия животных из приютов на бумажных носителях и(или) в форме электронных документов.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17100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692696"/>
            <a:ext cx="6624736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471-пп ЛО и Приказы УВЛО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" y="260648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279698"/>
            <a:ext cx="13414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5400" y="1268760"/>
            <a:ext cx="10657184" cy="23042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Постановление Правительства Ленинградской области от 23.07.2021 N 471 "Об утверждении Порядка определения объема и предоставления субсидий из областного бюджета Ленинградской области некоммерческим организациям, не являющимся государственными (муниципальными) учреждениями, на возмещение части затрат на содержание на территории Ленинградской области приютов для животных без владельцев"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400" y="3861048"/>
            <a:ext cx="10657184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Приказ Управления от 16.08.2021 №16 о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реализации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Постановления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Правительства Ленинградской области от 23.07.2021 N 471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5400" y="5157192"/>
            <a:ext cx="10657184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Приказ Управления от 23.12.2021 №20 Об утверждении Порядка освидетельствования животных без владельцев на предмет наличия (отсутствия) у них немотивированной агрессивности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3794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692696"/>
            <a:ext cx="10328640" cy="12430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процессных мероприятий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государственной программе на 2022 год включает: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72206955"/>
              </p:ext>
            </p:extLst>
          </p:nvPr>
        </p:nvGraphicFramePr>
        <p:xfrm>
          <a:off x="407368" y="2204864"/>
          <a:ext cx="11521280" cy="429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8304746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692696"/>
            <a:ext cx="7920880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471-ПП ЛО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47528" y="1484784"/>
            <a:ext cx="10009112" cy="49685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Порядок проведения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отбора</a:t>
            </a: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2.4. 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ребованиям к Участникам отбора;</a:t>
            </a: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2.5. Участники отбора в сроки, установленные в объявлении о проведении отбора, представляют в Управление заявку по форме, утвержденной правовым актом Управления, с приложением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документов;</a:t>
            </a: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2.10. Основаниями для отклонения заявки участника отбора на стадии рассмотрения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заявок.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Условия и порядок предоставления субсидий</a:t>
            </a: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3.2. Соглашение о предоставлении субсидии заключается с получателем субсидии по типовой форме, утвержденной Комитетом финансов Ленинградской области,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пяти рабочих дней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даты принятия решения о предоставлении субсидии</a:t>
            </a: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3.4. Перечисление субсидии производится ежеквартально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основании документов, представленных получателем субсидии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144581"/>
            <a:ext cx="137868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35922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692696"/>
            <a:ext cx="9073008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Приказ управления от 16.08.2021 №16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67608" y="1628800"/>
            <a:ext cx="8856984" cy="48965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Создает комиссию по распределению субсидий;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Утверждает положение о комиссии;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Утверждает состав комиссии;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Утверждает форму заявки на предоставление субсидий;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Утверждает форму сметы затрат получателя субсидий;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Утверждает порядок принятия решения о предоставлении субсидий;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Утверждает форма журнала заявок;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Утверждает форму реестра произведенных затрат получателем субсидий.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58" y="2996952"/>
            <a:ext cx="215545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09868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96" y="620688"/>
            <a:ext cx="9001000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Документация для приютов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87488" y="1772816"/>
            <a:ext cx="4752527" cy="12024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выбытии животного без владельца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87488" y="3564797"/>
            <a:ext cx="4823048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КАРТОЧКА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учета животного без владельца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87487" y="5085184"/>
            <a:ext cx="4855923" cy="10383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ЖУРНАЛ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движения животных в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приюте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44072" y="2730418"/>
            <a:ext cx="3848473" cy="23762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Ежеквартальный отчет!!!</a:t>
            </a:r>
          </a:p>
          <a:p>
            <a:pPr algn="ctr"/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учете животных, поступивших в приюты и выбывших из приютов 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животных на территории Ленинградской области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1" y="1792577"/>
            <a:ext cx="1257200" cy="116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0" y="4958324"/>
            <a:ext cx="12557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4" y="3326850"/>
            <a:ext cx="12557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3301449"/>
            <a:ext cx="1360756" cy="108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63306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836712"/>
            <a:ext cx="10361084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 заполнения отчета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989736"/>
              </p:ext>
            </p:extLst>
          </p:nvPr>
        </p:nvGraphicFramePr>
        <p:xfrm>
          <a:off x="407367" y="1628800"/>
          <a:ext cx="11521280" cy="4466059"/>
        </p:xfrm>
        <a:graphic>
          <a:graphicData uri="http://schemas.openxmlformats.org/drawingml/2006/table">
            <a:tbl>
              <a:tblPr/>
              <a:tblGrid>
                <a:gridCol w="709392"/>
                <a:gridCol w="671389"/>
                <a:gridCol w="674555"/>
                <a:gridCol w="608050"/>
                <a:gridCol w="608050"/>
                <a:gridCol w="608050"/>
                <a:gridCol w="608050"/>
                <a:gridCol w="608050"/>
                <a:gridCol w="608050"/>
                <a:gridCol w="608050"/>
                <a:gridCol w="608050"/>
                <a:gridCol w="608050"/>
                <a:gridCol w="608050"/>
                <a:gridCol w="608050"/>
                <a:gridCol w="674555"/>
                <a:gridCol w="608050"/>
                <a:gridCol w="608050"/>
                <a:gridCol w="886739"/>
              </a:tblGrid>
              <a:tr h="5104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дата поступления животного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Животное поступило в приют от: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вид животного (собака, кошка, др.)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Идентификация животного: 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первичный осмотр проведен (да/нет)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карантинирование  (в течении 10 дней) проведено (да/нет)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вакцинация против бешенства проведена (да/нет)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регистрация и учет животного проведены (да/нет)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стерилизация проведена (да/нет)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освидетельствования животного на наличие (отсутствие) немотивированной агрессивности (да/нет)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дата возврата животного на прежнее место обитания 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дата передачи животного новому владельцу 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новый владелец (ЮЛ, ИП или физ. лицо)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дата смерти животного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причина смерти животного (умерщвление/падеж)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организации или ИП (наименование и ИНН), осуществившей отлов животного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владельца животного (ЮЛ, ИП или физ. лицо)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неустановленного лица (подброшено в приют) (да / нет)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микрочипа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бирки (тату, клеймо и др.)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8990" marR="8990" marT="8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775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20.12.2021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АНО "Альтера Вита" ИНН 4705088146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нет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кошка (Плюша)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нет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нет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775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12.01.2021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АНО "Альтера Вита" ИНН 4705088146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нет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кошак (Стеша)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нет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нет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17.03.2021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Шалина Елена Васильевна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12128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423714"/>
            <a:ext cx="13477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12211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4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Тема4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4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4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28581</TotalTime>
  <Words>1436</Words>
  <Application>Microsoft Office PowerPoint</Application>
  <PresentationFormat>Произвольный</PresentationFormat>
  <Paragraphs>250</Paragraphs>
  <Slides>24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Тема4</vt:lpstr>
      <vt:lpstr>1_Городская</vt:lpstr>
      <vt:lpstr>2_Городская</vt:lpstr>
      <vt:lpstr>1_Тема4</vt:lpstr>
      <vt:lpstr>3_Городская</vt:lpstr>
      <vt:lpstr>4_Городская</vt:lpstr>
      <vt:lpstr>2_Тема4</vt:lpstr>
      <vt:lpstr>5_Городская</vt:lpstr>
      <vt:lpstr>6_Городская</vt:lpstr>
      <vt:lpstr>3_Тема4</vt:lpstr>
      <vt:lpstr>7_Городская</vt:lpstr>
      <vt:lpstr>8_Городская</vt:lpstr>
      <vt:lpstr>Презентация PowerPoint</vt:lpstr>
      <vt:lpstr>Нормативно-правовая база:</vt:lpstr>
      <vt:lpstr>Требования к приютам 231-пп ЛО</vt:lpstr>
      <vt:lpstr>471-пп ЛО и Приказы УВЛО</vt:lpstr>
      <vt:lpstr>Комплекс процессных мероприятий в государственной программе на 2022 год включает:</vt:lpstr>
      <vt:lpstr>Требования 471-ПП ЛО</vt:lpstr>
      <vt:lpstr>Приказ управления от 16.08.2021 №16 </vt:lpstr>
      <vt:lpstr>Документация для приютов</vt:lpstr>
      <vt:lpstr>Пример заполнения отчета</vt:lpstr>
      <vt:lpstr>Порядок регистрации приюта</vt:lpstr>
      <vt:lpstr>Документы для регистрации</vt:lpstr>
      <vt:lpstr>Документы о регистрации приюта</vt:lpstr>
      <vt:lpstr>Надзор в области обращения с животными</vt:lpstr>
      <vt:lpstr>перечень объектов государственного контроля (надзора) с категориями риска</vt:lpstr>
      <vt:lpstr>Административная ответственность </vt:lpstr>
      <vt:lpstr>Численность безнадзорных животных и динамика отлова</vt:lpstr>
      <vt:lpstr>Причины отсутствия снижения численности </vt:lpstr>
      <vt:lpstr>Причины проявления агрессии животными по отношении к человеку</vt:lpstr>
      <vt:lpstr>Проблемы, которые не позволяют решить вопрос с безнадзорными животными</vt:lpstr>
      <vt:lpstr>Презентация PowerPoint</vt:lpstr>
      <vt:lpstr>Презентация PowerPoint</vt:lpstr>
      <vt:lpstr>Работа с председателями СНТ и ДНП</vt:lpstr>
      <vt:lpstr>Презентация PowerPoint</vt:lpstr>
      <vt:lpstr>Презентация PowerPoint</vt:lpstr>
    </vt:vector>
  </TitlesOfParts>
  <Company>Администрация ЛО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качества молока</dc:title>
  <dc:creator>ea_kryukova</dc:creator>
  <cp:lastModifiedBy>Наталья Михайловна Щагина</cp:lastModifiedBy>
  <cp:revision>2184</cp:revision>
  <cp:lastPrinted>2021-03-12T11:02:28Z</cp:lastPrinted>
  <dcterms:created xsi:type="dcterms:W3CDTF">2012-03-25T09:17:10Z</dcterms:created>
  <dcterms:modified xsi:type="dcterms:W3CDTF">2022-07-06T13:43:51Z</dcterms:modified>
</cp:coreProperties>
</file>