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3" r:id="rId1"/>
    <p:sldMasterId id="2147485536" r:id="rId2"/>
    <p:sldMasterId id="2147485549" r:id="rId3"/>
    <p:sldMasterId id="2147485562" r:id="rId4"/>
    <p:sldMasterId id="2147485575" r:id="rId5"/>
    <p:sldMasterId id="2147485588" r:id="rId6"/>
    <p:sldMasterId id="2147485601" r:id="rId7"/>
    <p:sldMasterId id="2147485614" r:id="rId8"/>
    <p:sldMasterId id="2147485627" r:id="rId9"/>
    <p:sldMasterId id="2147485640" r:id="rId10"/>
    <p:sldMasterId id="2147485653" r:id="rId11"/>
    <p:sldMasterId id="2147485666" r:id="rId12"/>
  </p:sldMasterIdLst>
  <p:notesMasterIdLst>
    <p:notesMasterId r:id="rId23"/>
  </p:notesMasterIdLst>
  <p:handoutMasterIdLst>
    <p:handoutMasterId r:id="rId24"/>
  </p:handoutMasterIdLst>
  <p:sldIdLst>
    <p:sldId id="1001" r:id="rId13"/>
    <p:sldId id="1185" r:id="rId14"/>
    <p:sldId id="1192" r:id="rId15"/>
    <p:sldId id="1190" r:id="rId16"/>
    <p:sldId id="1193" r:id="rId17"/>
    <p:sldId id="1194" r:id="rId18"/>
    <p:sldId id="1195" r:id="rId19"/>
    <p:sldId id="1196" r:id="rId20"/>
    <p:sldId id="1165" r:id="rId21"/>
    <p:sldId id="1072" r:id="rId22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2144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09">
          <p15:clr>
            <a:srgbClr val="A4A3A4"/>
          </p15:clr>
        </p15:guide>
        <p15:guide id="8" pos="3126">
          <p15:clr>
            <a:srgbClr val="A4A3A4"/>
          </p15:clr>
        </p15:guide>
        <p15:guide id="9" orient="horz" pos="4573">
          <p15:clr>
            <a:srgbClr val="A4A3A4"/>
          </p15:clr>
        </p15:guide>
        <p15:guide id="10" orient="horz" pos="4567">
          <p15:clr>
            <a:srgbClr val="A4A3A4"/>
          </p15:clr>
        </p15:guide>
        <p15:guide id="11" pos="1458">
          <p15:clr>
            <a:srgbClr val="A4A3A4"/>
          </p15:clr>
        </p15:guide>
        <p15:guide id="12" pos="1465">
          <p15:clr>
            <a:srgbClr val="A4A3A4"/>
          </p15:clr>
        </p15:guide>
        <p15:guide id="13" orient="horz" pos="3137">
          <p15:clr>
            <a:srgbClr val="A4A3A4"/>
          </p15:clr>
        </p15:guide>
        <p15:guide id="14" orient="horz" pos="3133">
          <p15:clr>
            <a:srgbClr val="A4A3A4"/>
          </p15:clr>
        </p15:guide>
        <p15:guide id="15" orient="horz" pos="2148">
          <p15:clr>
            <a:srgbClr val="A4A3A4"/>
          </p15:clr>
        </p15:guide>
        <p15:guide id="16" orient="horz" pos="2145">
          <p15:clr>
            <a:srgbClr val="A4A3A4"/>
          </p15:clr>
        </p15:guide>
        <p15:guide id="17" orient="horz" pos="4581">
          <p15:clr>
            <a:srgbClr val="A4A3A4"/>
          </p15:clr>
        </p15:guide>
        <p15:guide id="18" orient="horz" pos="4575">
          <p15:clr>
            <a:srgbClr val="A4A3A4"/>
          </p15:clr>
        </p15:guide>
        <p15:guide id="19" pos="2148">
          <p15:clr>
            <a:srgbClr val="A4A3A4"/>
          </p15:clr>
        </p15:guide>
        <p15:guide id="20" pos="2159">
          <p15:clr>
            <a:srgbClr val="A4A3A4"/>
          </p15:clr>
        </p15:guide>
        <p15:guide id="21" pos="3137">
          <p15:clr>
            <a:srgbClr val="A4A3A4"/>
          </p15:clr>
        </p15:guide>
        <p15:guide id="22" pos="3154">
          <p15:clr>
            <a:srgbClr val="A4A3A4"/>
          </p15:clr>
        </p15:guide>
        <p15:guide id="23" pos="1471">
          <p15:clr>
            <a:srgbClr val="A4A3A4"/>
          </p15:clr>
        </p15:guide>
        <p15:guide id="24" pos="1478">
          <p15:clr>
            <a:srgbClr val="A4A3A4"/>
          </p15:clr>
        </p15:guide>
        <p15:guide id="25" orient="horz" pos="3130">
          <p15:clr>
            <a:srgbClr val="A4A3A4"/>
          </p15:clr>
        </p15:guide>
        <p15:guide id="26" orient="horz" pos="3126">
          <p15:clr>
            <a:srgbClr val="A4A3A4"/>
          </p15:clr>
        </p15:guide>
        <p15:guide id="27" orient="horz" pos="2143">
          <p15:clr>
            <a:srgbClr val="A4A3A4"/>
          </p15:clr>
        </p15:guide>
        <p15:guide id="28" orient="horz" pos="2140">
          <p15:clr>
            <a:srgbClr val="A4A3A4"/>
          </p15:clr>
        </p15:guide>
        <p15:guide id="29" orient="horz" pos="4572">
          <p15:clr>
            <a:srgbClr val="A4A3A4"/>
          </p15:clr>
        </p15:guide>
        <p15:guide id="30" orient="horz" pos="4566">
          <p15:clr>
            <a:srgbClr val="A4A3A4"/>
          </p15:clr>
        </p15:guide>
        <p15:guide id="31" orient="horz" pos="3136">
          <p15:clr>
            <a:srgbClr val="A4A3A4"/>
          </p15:clr>
        </p15:guide>
        <p15:guide id="32" orient="horz" pos="3132">
          <p15:clr>
            <a:srgbClr val="A4A3A4"/>
          </p15:clr>
        </p15:guide>
        <p15:guide id="33" orient="horz" pos="2147">
          <p15:clr>
            <a:srgbClr val="A4A3A4"/>
          </p15:clr>
        </p15:guide>
        <p15:guide id="34" orient="horz" pos="4580">
          <p15:clr>
            <a:srgbClr val="A4A3A4"/>
          </p15:clr>
        </p15:guide>
        <p15:guide id="35" orient="horz" pos="4574">
          <p15:clr>
            <a:srgbClr val="A4A3A4"/>
          </p15:clr>
        </p15:guide>
        <p15:guide id="36" pos="2099">
          <p15:clr>
            <a:srgbClr val="A4A3A4"/>
          </p15:clr>
        </p15:guide>
        <p15:guide id="37" pos="2110">
          <p15:clr>
            <a:srgbClr val="A4A3A4"/>
          </p15:clr>
        </p15:guide>
        <p15:guide id="38" pos="3065">
          <p15:clr>
            <a:srgbClr val="A4A3A4"/>
          </p15:clr>
        </p15:guide>
        <p15:guide id="39" pos="3082">
          <p15:clr>
            <a:srgbClr val="A4A3A4"/>
          </p15:clr>
        </p15:guide>
        <p15:guide id="40" pos="1437">
          <p15:clr>
            <a:srgbClr val="A4A3A4"/>
          </p15:clr>
        </p15:guide>
        <p15:guide id="41" pos="1444">
          <p15:clr>
            <a:srgbClr val="A4A3A4"/>
          </p15:clr>
        </p15:guide>
        <p15:guide id="42" pos="2118">
          <p15:clr>
            <a:srgbClr val="A4A3A4"/>
          </p15:clr>
        </p15:guide>
        <p15:guide id="43" pos="3093">
          <p15:clr>
            <a:srgbClr val="A4A3A4"/>
          </p15:clr>
        </p15:guide>
        <p15:guide id="44" pos="1450">
          <p15:clr>
            <a:srgbClr val="A4A3A4"/>
          </p15:clr>
        </p15:guide>
        <p15:guide id="45" pos="14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5050"/>
    <a:srgbClr val="CCFFFF"/>
    <a:srgbClr val="CCFFCC"/>
    <a:srgbClr val="FFFFCC"/>
    <a:srgbClr val="FF3300"/>
    <a:srgbClr val="CCFF99"/>
    <a:srgbClr val="00CC66"/>
    <a:srgbClr val="A98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 autoAdjust="0"/>
    <p:restoredTop sz="99199" autoAdjust="0"/>
  </p:normalViewPr>
  <p:slideViewPr>
    <p:cSldViewPr>
      <p:cViewPr>
        <p:scale>
          <a:sx n="100" d="100"/>
          <a:sy n="100" d="100"/>
        </p:scale>
        <p:origin x="-1158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3131"/>
        <p:guide orient="horz" pos="3127"/>
        <p:guide orient="horz" pos="2144"/>
        <p:guide orient="horz" pos="2141"/>
        <p:guide orient="horz" pos="4573"/>
        <p:guide orient="horz" pos="4567"/>
        <p:guide orient="horz" pos="3137"/>
        <p:guide orient="horz" pos="3133"/>
        <p:guide orient="horz" pos="2148"/>
        <p:guide orient="horz" pos="2145"/>
        <p:guide orient="horz" pos="4581"/>
        <p:guide orient="horz" pos="4575"/>
        <p:guide orient="horz" pos="3130"/>
        <p:guide orient="horz" pos="3126"/>
        <p:guide orient="horz" pos="2143"/>
        <p:guide orient="horz" pos="2140"/>
        <p:guide orient="horz" pos="4572"/>
        <p:guide orient="horz" pos="4566"/>
        <p:guide orient="horz" pos="3136"/>
        <p:guide orient="horz" pos="3132"/>
        <p:guide orient="horz" pos="2147"/>
        <p:guide orient="horz" pos="4580"/>
        <p:guide orient="horz" pos="4574"/>
        <p:guide pos="2129"/>
        <p:guide pos="2140"/>
        <p:guide pos="3109"/>
        <p:guide pos="3126"/>
        <p:guide pos="1458"/>
        <p:guide pos="1465"/>
        <p:guide pos="2148"/>
        <p:guide pos="2159"/>
        <p:guide pos="3137"/>
        <p:guide pos="3154"/>
        <p:guide pos="1471"/>
        <p:guide pos="1478"/>
        <p:guide pos="2099"/>
        <p:guide pos="2110"/>
        <p:guide pos="3065"/>
        <p:guide pos="3082"/>
        <p:guide pos="1437"/>
        <p:guide pos="1444"/>
        <p:guide pos="2118"/>
        <p:guide pos="3093"/>
        <p:guide pos="1450"/>
        <p:guide pos="14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63B3E-1AF3-44E1-8390-D550797A02C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8B7D9-8B0B-4FE5-BF7A-EC1E8B11F5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Категории риска</a:t>
          </a:r>
          <a:endParaRPr lang="ru-RU" sz="1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7090D7-678C-4560-B888-4209B841C04D}" type="parTrans" cxnId="{B8F0888F-F7A6-4623-B165-67C92763F684}">
      <dgm:prSet/>
      <dgm:spPr/>
      <dgm:t>
        <a:bodyPr/>
        <a:lstStyle/>
        <a:p>
          <a:endParaRPr lang="ru-RU"/>
        </a:p>
      </dgm:t>
    </dgm:pt>
    <dgm:pt modelId="{4475D55C-7BD8-441E-A695-2395D846336A}" type="sibTrans" cxnId="{B8F0888F-F7A6-4623-B165-67C92763F684}">
      <dgm:prSet/>
      <dgm:spPr/>
      <dgm:t>
        <a:bodyPr/>
        <a:lstStyle/>
        <a:p>
          <a:endParaRPr lang="ru-RU"/>
        </a:p>
      </dgm:t>
    </dgm:pt>
    <dgm:pt modelId="{17841684-46B8-4A8D-9797-5957A39FC0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Высокая:</a:t>
          </a:r>
        </a:p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приюта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AC2659-9387-49A0-9F3D-9694F3315578}" type="parTrans" cxnId="{FF9A7BE3-2422-42C3-923A-51C762E2CA2C}">
      <dgm:prSet/>
      <dgm:spPr/>
      <dgm:t>
        <a:bodyPr/>
        <a:lstStyle/>
        <a:p>
          <a:endParaRPr lang="ru-RU"/>
        </a:p>
      </dgm:t>
    </dgm:pt>
    <dgm:pt modelId="{DC5BCD42-1E28-43B8-A71D-7AD539ABE534}" type="sibTrans" cxnId="{FF9A7BE3-2422-42C3-923A-51C762E2CA2C}">
      <dgm:prSet/>
      <dgm:spPr/>
      <dgm:t>
        <a:bodyPr/>
        <a:lstStyle/>
        <a:p>
          <a:endParaRPr lang="ru-RU"/>
        </a:p>
      </dgm:t>
    </dgm:pt>
    <dgm:pt modelId="{BC3152F7-CAD6-458B-944C-C1358826322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Средняя:</a:t>
          </a:r>
        </a:p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приютов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55F4DA-725E-42D3-95C6-BAE6D5498F64}" type="parTrans" cxnId="{7DB50B4F-91FD-428B-9114-CD20FEB81DA6}">
      <dgm:prSet/>
      <dgm:spPr/>
      <dgm:t>
        <a:bodyPr/>
        <a:lstStyle/>
        <a:p>
          <a:endParaRPr lang="ru-RU"/>
        </a:p>
      </dgm:t>
    </dgm:pt>
    <dgm:pt modelId="{FAAEDD29-4C98-47ED-848C-CE43A72B8B64}" type="sibTrans" cxnId="{7DB50B4F-91FD-428B-9114-CD20FEB81DA6}">
      <dgm:prSet/>
      <dgm:spPr/>
      <dgm:t>
        <a:bodyPr/>
        <a:lstStyle/>
        <a:p>
          <a:endParaRPr lang="ru-RU"/>
        </a:p>
      </dgm:t>
    </dgm:pt>
    <dgm:pt modelId="{15F8B452-87DF-4CD6-8FEC-790D1591AB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Низкая:</a:t>
          </a:r>
        </a:p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бригады по отлову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4F10C6-7CA0-4EBE-836A-E0E54A73F389}" type="parTrans" cxnId="{8BF43D84-C9F1-4D64-B106-72B456B3B194}">
      <dgm:prSet/>
      <dgm:spPr/>
      <dgm:t>
        <a:bodyPr/>
        <a:lstStyle/>
        <a:p>
          <a:endParaRPr lang="ru-RU"/>
        </a:p>
      </dgm:t>
    </dgm:pt>
    <dgm:pt modelId="{0649FF6E-CFDF-4BB1-82B6-A5AD2E61DC52}" type="sibTrans" cxnId="{8BF43D84-C9F1-4D64-B106-72B456B3B194}">
      <dgm:prSet/>
      <dgm:spPr/>
      <dgm:t>
        <a:bodyPr/>
        <a:lstStyle/>
        <a:p>
          <a:endParaRPr lang="ru-RU"/>
        </a:p>
      </dgm:t>
    </dgm:pt>
    <dgm:pt modelId="{310682F0-EF4C-4527-B857-F1E6FE2199FD}" type="pres">
      <dgm:prSet presAssocID="{A7D63B3E-1AF3-44E1-8390-D550797A02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1F553-B696-4DEF-A143-078031AEFF25}" type="pres">
      <dgm:prSet presAssocID="{D508B7D9-8B0B-4FE5-BF7A-EC1E8B11F583}" presName="roof" presStyleLbl="dkBgShp" presStyleIdx="0" presStyleCnt="2" custScaleY="30771" custLinFactNeighborX="38182" custLinFactNeighborY="57510"/>
      <dgm:spPr/>
      <dgm:t>
        <a:bodyPr/>
        <a:lstStyle/>
        <a:p>
          <a:endParaRPr lang="ru-RU"/>
        </a:p>
      </dgm:t>
    </dgm:pt>
    <dgm:pt modelId="{5F0763EA-CD68-4100-A23D-67DAF446B9F6}" type="pres">
      <dgm:prSet presAssocID="{D508B7D9-8B0B-4FE5-BF7A-EC1E8B11F583}" presName="pillars" presStyleCnt="0"/>
      <dgm:spPr/>
    </dgm:pt>
    <dgm:pt modelId="{49662ACA-A3AC-4AFB-A7B8-1C950A929ED0}" type="pres">
      <dgm:prSet presAssocID="{D508B7D9-8B0B-4FE5-BF7A-EC1E8B11F583}" presName="pillar1" presStyleLbl="node1" presStyleIdx="0" presStyleCnt="3" custScaleX="64235" custScaleY="70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DFD2E-B096-477B-8262-EBE803E5D2F0}" type="pres">
      <dgm:prSet presAssocID="{BC3152F7-CAD6-458B-944C-C13588263223}" presName="pillarX" presStyleLbl="node1" presStyleIdx="1" presStyleCnt="3" custScaleX="73594" custScaleY="71111" custLinFactNeighborX="-1296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8C33A-3E4C-4E52-BCD9-3545D498495F}" type="pres">
      <dgm:prSet presAssocID="{15F8B452-87DF-4CD6-8FEC-790D1591AB0D}" presName="pillarX" presStyleLbl="node1" presStyleIdx="2" presStyleCnt="3" custScaleX="60987" custScaleY="7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F1CF-6748-48E0-BFF0-8B477102D4CD}" type="pres">
      <dgm:prSet presAssocID="{D508B7D9-8B0B-4FE5-BF7A-EC1E8B11F583}" presName="base" presStyleLbl="dkBgShp" presStyleIdx="1" presStyleCnt="2"/>
      <dgm:spPr/>
    </dgm:pt>
  </dgm:ptLst>
  <dgm:cxnLst>
    <dgm:cxn modelId="{8BF43D84-C9F1-4D64-B106-72B456B3B194}" srcId="{D508B7D9-8B0B-4FE5-BF7A-EC1E8B11F583}" destId="{15F8B452-87DF-4CD6-8FEC-790D1591AB0D}" srcOrd="2" destOrd="0" parTransId="{A44F10C6-7CA0-4EBE-836A-E0E54A73F389}" sibTransId="{0649FF6E-CFDF-4BB1-82B6-A5AD2E61DC52}"/>
    <dgm:cxn modelId="{B8F0888F-F7A6-4623-B165-67C92763F684}" srcId="{A7D63B3E-1AF3-44E1-8390-D550797A02C4}" destId="{D508B7D9-8B0B-4FE5-BF7A-EC1E8B11F583}" srcOrd="0" destOrd="0" parTransId="{027090D7-678C-4560-B888-4209B841C04D}" sibTransId="{4475D55C-7BD8-441E-A695-2395D846336A}"/>
    <dgm:cxn modelId="{A8E0663A-B6C9-43EF-BACA-4F15784FF14B}" type="presOf" srcId="{15F8B452-87DF-4CD6-8FEC-790D1591AB0D}" destId="{DF18C33A-3E4C-4E52-BCD9-3545D498495F}" srcOrd="0" destOrd="0" presId="urn:microsoft.com/office/officeart/2005/8/layout/hList3"/>
    <dgm:cxn modelId="{CB0401CD-AD2B-4E60-88D4-E67F7DAC314A}" type="presOf" srcId="{D508B7D9-8B0B-4FE5-BF7A-EC1E8B11F583}" destId="{B7A1F553-B696-4DEF-A143-078031AEFF25}" srcOrd="0" destOrd="0" presId="urn:microsoft.com/office/officeart/2005/8/layout/hList3"/>
    <dgm:cxn modelId="{F67A1A55-B8B1-424E-B30C-21FA6160BFF9}" type="presOf" srcId="{A7D63B3E-1AF3-44E1-8390-D550797A02C4}" destId="{310682F0-EF4C-4527-B857-F1E6FE2199FD}" srcOrd="0" destOrd="0" presId="urn:microsoft.com/office/officeart/2005/8/layout/hList3"/>
    <dgm:cxn modelId="{FF9A7BE3-2422-42C3-923A-51C762E2CA2C}" srcId="{D508B7D9-8B0B-4FE5-BF7A-EC1E8B11F583}" destId="{17841684-46B8-4A8D-9797-5957A39FC037}" srcOrd="0" destOrd="0" parTransId="{C3AC2659-9387-49A0-9F3D-9694F3315578}" sibTransId="{DC5BCD42-1E28-43B8-A71D-7AD539ABE534}"/>
    <dgm:cxn modelId="{F421D143-57BB-4530-AE95-7092C6E982B6}" type="presOf" srcId="{17841684-46B8-4A8D-9797-5957A39FC037}" destId="{49662ACA-A3AC-4AFB-A7B8-1C950A929ED0}" srcOrd="0" destOrd="0" presId="urn:microsoft.com/office/officeart/2005/8/layout/hList3"/>
    <dgm:cxn modelId="{BD8DC229-F458-4377-AF06-39F9DF8C473E}" type="presOf" srcId="{BC3152F7-CAD6-458B-944C-C13588263223}" destId="{5EEDFD2E-B096-477B-8262-EBE803E5D2F0}" srcOrd="0" destOrd="0" presId="urn:microsoft.com/office/officeart/2005/8/layout/hList3"/>
    <dgm:cxn modelId="{7DB50B4F-91FD-428B-9114-CD20FEB81DA6}" srcId="{D508B7D9-8B0B-4FE5-BF7A-EC1E8B11F583}" destId="{BC3152F7-CAD6-458B-944C-C13588263223}" srcOrd="1" destOrd="0" parTransId="{3D55F4DA-725E-42D3-95C6-BAE6D5498F64}" sibTransId="{FAAEDD29-4C98-47ED-848C-CE43A72B8B64}"/>
    <dgm:cxn modelId="{84C74BB5-CE3B-4EAD-958C-CC075530310B}" type="presParOf" srcId="{310682F0-EF4C-4527-B857-F1E6FE2199FD}" destId="{B7A1F553-B696-4DEF-A143-078031AEFF25}" srcOrd="0" destOrd="0" presId="urn:microsoft.com/office/officeart/2005/8/layout/hList3"/>
    <dgm:cxn modelId="{FFE11598-6DAE-4B29-937B-0C6BE221329A}" type="presParOf" srcId="{310682F0-EF4C-4527-B857-F1E6FE2199FD}" destId="{5F0763EA-CD68-4100-A23D-67DAF446B9F6}" srcOrd="1" destOrd="0" presId="urn:microsoft.com/office/officeart/2005/8/layout/hList3"/>
    <dgm:cxn modelId="{7B1A1A33-FBB7-4290-BBC6-66FA13617AB8}" type="presParOf" srcId="{5F0763EA-CD68-4100-A23D-67DAF446B9F6}" destId="{49662ACA-A3AC-4AFB-A7B8-1C950A929ED0}" srcOrd="0" destOrd="0" presId="urn:microsoft.com/office/officeart/2005/8/layout/hList3"/>
    <dgm:cxn modelId="{43F79D30-1B5B-4603-8522-C9706961D837}" type="presParOf" srcId="{5F0763EA-CD68-4100-A23D-67DAF446B9F6}" destId="{5EEDFD2E-B096-477B-8262-EBE803E5D2F0}" srcOrd="1" destOrd="0" presId="urn:microsoft.com/office/officeart/2005/8/layout/hList3"/>
    <dgm:cxn modelId="{3491BFBA-B865-4E87-A8CA-DCDA05759101}" type="presParOf" srcId="{5F0763EA-CD68-4100-A23D-67DAF446B9F6}" destId="{DF18C33A-3E4C-4E52-BCD9-3545D498495F}" srcOrd="2" destOrd="0" presId="urn:microsoft.com/office/officeart/2005/8/layout/hList3"/>
    <dgm:cxn modelId="{090E090A-22E0-4386-A46B-CE3DBD5E8403}" type="presParOf" srcId="{310682F0-EF4C-4527-B857-F1E6FE2199FD}" destId="{D33DF1CF-6748-48E0-BFF0-8B477102D4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8096C-727D-407F-8C18-E69C4E932DA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A7B65-034A-4E37-807C-CCAAF821A973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1DC9E7-B3DC-4AC1-98B2-B69273020E9D}" type="parTrans" cxnId="{2CBBE0EA-1CCD-4F4B-B285-6A04EA0ACAB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7180CD3-2C9B-4832-8AE6-5E9AA20C8CE8}" type="sibTrans" cxnId="{2CBBE0EA-1CCD-4F4B-B285-6A04EA0ACAB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AE9379-3E38-4050-A5DC-D89CF563055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профилактических и надзорных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мероприятиях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A3E086-5274-497C-90B7-F463E3D0FCC5}" type="parTrans" cxnId="{7DA8B203-91EC-4CD1-8D7F-EFF14AD20E0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E57E57-808B-4135-8F41-84F2DC55E8F6}" type="sibTrans" cxnId="{7DA8B203-91EC-4CD1-8D7F-EFF14AD20E0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87CD77-EFFB-483D-B013-7E8963598A0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 </a:t>
          </a:r>
          <a:r>
            <a: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</a:t>
          </a:r>
          <a:endParaRPr lang="ru-RU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C8221D-8D27-4892-BA53-5F7CD1D7DFAD}" type="parTrans" cxnId="{86708CBB-B251-450E-8E35-9DDBD719B50D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7828C0-32A5-4943-817A-F15B8D6672BF}" type="sibTrans" cxnId="{86708CBB-B251-450E-8E35-9DDBD719B50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 обжалование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DB75BF-9281-4FA6-9A6E-DBCFF7E4EF1E}">
      <dgm:prSet phldrT="[Текст]" custT="1"/>
      <dgm:spPr/>
      <dgm:t>
        <a:bodyPr/>
        <a:lstStyle/>
        <a:p>
          <a:r>
            <a:rPr lang="ru-RU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субъектах надзора и о видах контроля</a:t>
          </a:r>
          <a:endParaRPr lang="ru-RU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79E7F3-88DA-4768-A961-88B63863F6E2}" type="parTrans" cxnId="{8E899D8C-F98E-4BD8-B36D-7BF9A7A004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8BE097-3ED0-4E10-8E47-DBCFADAC4E47}" type="sibTrans" cxnId="{8E899D8C-F98E-4BD8-B36D-7BF9A7A004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FA954B-5E0A-41CF-9E0A-FB75746DD26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</a:t>
          </a:r>
        </a:p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735F7B5-D53B-412C-A22E-691689FB446D}" type="sibTrans" cxnId="{8270A3AB-5C35-4BCE-A3B5-E0A4EC30CB2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3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D7BEF0-9D77-4C68-89B0-E6C40E5B601A}" type="parTrans" cxnId="{8270A3AB-5C35-4BCE-A3B5-E0A4EC30CB2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2D221E-19C4-4917-93DD-AE35B523DD02}" type="pres">
      <dgm:prSet presAssocID="{E748096C-727D-407F-8C18-E69C4E932DA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4F42A9-4F4D-4C0C-8EF1-709F9B10F6AB}" type="pres">
      <dgm:prSet presAssocID="{153A7B65-034A-4E37-807C-CCAAF821A973}" presName="composite" presStyleCnt="0"/>
      <dgm:spPr/>
    </dgm:pt>
    <dgm:pt modelId="{21653882-B878-48AD-9BB8-CFFDAAC28102}" type="pres">
      <dgm:prSet presAssocID="{153A7B65-034A-4E37-807C-CCAAF821A973}" presName="Parent1" presStyleLbl="node1" presStyleIdx="0" presStyleCnt="6" custLinFactNeighborX="7364" custLinFactNeighborY="-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30A1-C665-41C5-9187-341669112BCC}" type="pres">
      <dgm:prSet presAssocID="{153A7B65-034A-4E37-807C-CCAAF821A973}" presName="Childtext1" presStyleLbl="revTx" presStyleIdx="0" presStyleCnt="3" custScaleX="127578" custScaleY="137545" custLinFactNeighborX="22780" custLinFactNeighborY="-4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5067D-13F9-4E6A-8A45-11A4D0DE5F69}" type="pres">
      <dgm:prSet presAssocID="{153A7B65-034A-4E37-807C-CCAAF821A973}" presName="BalanceSpacing" presStyleCnt="0"/>
      <dgm:spPr/>
    </dgm:pt>
    <dgm:pt modelId="{266D9D45-1C7F-4105-A57B-FBB308FAAC57}" type="pres">
      <dgm:prSet presAssocID="{153A7B65-034A-4E37-807C-CCAAF821A973}" presName="BalanceSpacing1" presStyleCnt="0"/>
      <dgm:spPr/>
    </dgm:pt>
    <dgm:pt modelId="{2F95C902-4107-479B-8727-F98E6F65CB26}" type="pres">
      <dgm:prSet presAssocID="{D7180CD3-2C9B-4832-8AE6-5E9AA20C8CE8}" presName="Accent1Text" presStyleLbl="node1" presStyleIdx="1" presStyleCnt="6" custLinFactNeighborX="6666" custLinFactNeighborY="1850"/>
      <dgm:spPr/>
      <dgm:t>
        <a:bodyPr/>
        <a:lstStyle/>
        <a:p>
          <a:endParaRPr lang="ru-RU"/>
        </a:p>
      </dgm:t>
    </dgm:pt>
    <dgm:pt modelId="{D31C37FF-4A79-47BA-8461-CCBA54689B5F}" type="pres">
      <dgm:prSet presAssocID="{D7180CD3-2C9B-4832-8AE6-5E9AA20C8CE8}" presName="spaceBetweenRectangles" presStyleCnt="0"/>
      <dgm:spPr/>
    </dgm:pt>
    <dgm:pt modelId="{8762FC34-222A-42C3-B17D-65B34CEEC480}" type="pres">
      <dgm:prSet presAssocID="{B187CD77-EFFB-483D-B013-7E8963598A01}" presName="composite" presStyleCnt="0"/>
      <dgm:spPr/>
    </dgm:pt>
    <dgm:pt modelId="{A50475F8-5F70-486D-AB21-EAC8CEF82BF2}" type="pres">
      <dgm:prSet presAssocID="{B187CD77-EFFB-483D-B013-7E8963598A0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0501-6058-467B-AE9B-EE348476C267}" type="pres">
      <dgm:prSet presAssocID="{B187CD77-EFFB-483D-B013-7E8963598A01}" presName="Childtext1" presStyleLbl="revTx" presStyleIdx="1" presStyleCnt="3" custFlipVert="1" custFlipHor="1" custScaleX="25547" custScaleY="4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82533-A44A-4F21-A693-85B466C0CD3B}" type="pres">
      <dgm:prSet presAssocID="{B187CD77-EFFB-483D-B013-7E8963598A01}" presName="BalanceSpacing" presStyleCnt="0"/>
      <dgm:spPr/>
    </dgm:pt>
    <dgm:pt modelId="{C7BEF2F2-2F3C-418D-8AD5-4A9D6D1A0B38}" type="pres">
      <dgm:prSet presAssocID="{B187CD77-EFFB-483D-B013-7E8963598A01}" presName="BalanceSpacing1" presStyleCnt="0"/>
      <dgm:spPr/>
    </dgm:pt>
    <dgm:pt modelId="{43689396-E1D3-46F1-BC2B-7D045D2CE87B}" type="pres">
      <dgm:prSet presAssocID="{A17828C0-32A5-4943-817A-F15B8D6672BF}" presName="Accent1Text" presStyleLbl="node1" presStyleIdx="3" presStyleCnt="6" custScaleX="110822"/>
      <dgm:spPr/>
      <dgm:t>
        <a:bodyPr/>
        <a:lstStyle/>
        <a:p>
          <a:endParaRPr lang="ru-RU"/>
        </a:p>
      </dgm:t>
    </dgm:pt>
    <dgm:pt modelId="{07089C70-246A-4A5A-B248-99D45B786970}" type="pres">
      <dgm:prSet presAssocID="{A17828C0-32A5-4943-817A-F15B8D6672BF}" presName="spaceBetweenRectangles" presStyleCnt="0"/>
      <dgm:spPr/>
    </dgm:pt>
    <dgm:pt modelId="{2180CCC5-4A2C-493D-8F7E-A00594A633FA}" type="pres">
      <dgm:prSet presAssocID="{0FFA954B-5E0A-41CF-9E0A-FB75746DD269}" presName="composite" presStyleCnt="0"/>
      <dgm:spPr/>
    </dgm:pt>
    <dgm:pt modelId="{201020FA-707B-49C6-A592-75EA61BAC0AC}" type="pres">
      <dgm:prSet presAssocID="{0FFA954B-5E0A-41CF-9E0A-FB75746DD269}" presName="Parent1" presStyleLbl="node1" presStyleIdx="4" presStyleCnt="6" custLinFactNeighborX="3246" custLinFactNeighborY="-1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FD44B-9080-43DB-AC3F-9FA2FCBD9ADB}" type="pres">
      <dgm:prSet presAssocID="{0FFA954B-5E0A-41CF-9E0A-FB75746DD269}" presName="Childtext1" presStyleLbl="revTx" presStyleIdx="2" presStyleCnt="3" custScaleX="121054" custScaleY="143312" custLinFactNeighborX="17999" custLinFactNeighborY="6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3764A-0E7B-4D9E-98E0-57C04FABB88E}" type="pres">
      <dgm:prSet presAssocID="{0FFA954B-5E0A-41CF-9E0A-FB75746DD269}" presName="BalanceSpacing" presStyleCnt="0"/>
      <dgm:spPr/>
    </dgm:pt>
    <dgm:pt modelId="{69AE11F6-DAEF-4E3D-B7C8-4876A992A3A1}" type="pres">
      <dgm:prSet presAssocID="{0FFA954B-5E0A-41CF-9E0A-FB75746DD269}" presName="BalanceSpacing1" presStyleCnt="0"/>
      <dgm:spPr/>
    </dgm:pt>
    <dgm:pt modelId="{7C620ADD-7CD0-4FA9-8CAA-D15CFAAE2A80}" type="pres">
      <dgm:prSet presAssocID="{6735F7B5-D53B-412C-A22E-691689FB446D}" presName="Accent1Text" presStyleLbl="node1" presStyleIdx="5" presStyleCnt="6" custLinFactNeighborX="7274" custLinFactNeighborY="-1217"/>
      <dgm:spPr/>
      <dgm:t>
        <a:bodyPr/>
        <a:lstStyle/>
        <a:p>
          <a:endParaRPr lang="ru-RU"/>
        </a:p>
      </dgm:t>
    </dgm:pt>
  </dgm:ptLst>
  <dgm:cxnLst>
    <dgm:cxn modelId="{D9CD7B82-0762-4D04-BC1B-E538388473B6}" type="presOf" srcId="{B187CD77-EFFB-483D-B013-7E8963598A01}" destId="{A50475F8-5F70-486D-AB21-EAC8CEF82BF2}" srcOrd="0" destOrd="0" presId="urn:microsoft.com/office/officeart/2008/layout/AlternatingHexagons"/>
    <dgm:cxn modelId="{ADD9D124-5A66-4115-A7E8-0EB52B983B17}" type="presOf" srcId="{D7180CD3-2C9B-4832-8AE6-5E9AA20C8CE8}" destId="{2F95C902-4107-479B-8727-F98E6F65CB26}" srcOrd="0" destOrd="0" presId="urn:microsoft.com/office/officeart/2008/layout/AlternatingHexagons"/>
    <dgm:cxn modelId="{7DA8B203-91EC-4CD1-8D7F-EFF14AD20E0C}" srcId="{153A7B65-034A-4E37-807C-CCAAF821A973}" destId="{ECAE9379-3E38-4050-A5DC-D89CF563055C}" srcOrd="0" destOrd="0" parTransId="{9DA3E086-5274-497C-90B7-F463E3D0FCC5}" sibTransId="{27E57E57-808B-4135-8F41-84F2DC55E8F6}"/>
    <dgm:cxn modelId="{2CBBE0EA-1CCD-4F4B-B285-6A04EA0ACAB8}" srcId="{E748096C-727D-407F-8C18-E69C4E932DA7}" destId="{153A7B65-034A-4E37-807C-CCAAF821A973}" srcOrd="0" destOrd="0" parTransId="{571DC9E7-B3DC-4AC1-98B2-B69273020E9D}" sibTransId="{D7180CD3-2C9B-4832-8AE6-5E9AA20C8CE8}"/>
    <dgm:cxn modelId="{8E899D8C-F98E-4BD8-B36D-7BF9A7A0041C}" srcId="{0FFA954B-5E0A-41CF-9E0A-FB75746DD269}" destId="{71DB75BF-9281-4FA6-9A6E-DBCFF7E4EF1E}" srcOrd="0" destOrd="0" parTransId="{7B79E7F3-88DA-4768-A961-88B63863F6E2}" sibTransId="{788BE097-3ED0-4E10-8E47-DBCFADAC4E47}"/>
    <dgm:cxn modelId="{86708CBB-B251-450E-8E35-9DDBD719B50D}" srcId="{E748096C-727D-407F-8C18-E69C4E932DA7}" destId="{B187CD77-EFFB-483D-B013-7E8963598A01}" srcOrd="1" destOrd="0" parTransId="{A9C8221D-8D27-4892-BA53-5F7CD1D7DFAD}" sibTransId="{A17828C0-32A5-4943-817A-F15B8D6672BF}"/>
    <dgm:cxn modelId="{044E38C0-523F-48EC-858B-4EF25C0A6886}" type="presOf" srcId="{153A7B65-034A-4E37-807C-CCAAF821A973}" destId="{21653882-B878-48AD-9BB8-CFFDAAC28102}" srcOrd="0" destOrd="0" presId="urn:microsoft.com/office/officeart/2008/layout/AlternatingHexagons"/>
    <dgm:cxn modelId="{AC878B93-60BE-46CC-9C87-ACD1326A79EC}" type="presOf" srcId="{ECAE9379-3E38-4050-A5DC-D89CF563055C}" destId="{3E1030A1-C665-41C5-9187-341669112BCC}" srcOrd="0" destOrd="0" presId="urn:microsoft.com/office/officeart/2008/layout/AlternatingHexagons"/>
    <dgm:cxn modelId="{A8D65B31-30B0-4D8A-AF91-05B8E66B5D99}" type="presOf" srcId="{6735F7B5-D53B-412C-A22E-691689FB446D}" destId="{7C620ADD-7CD0-4FA9-8CAA-D15CFAAE2A80}" srcOrd="0" destOrd="0" presId="urn:microsoft.com/office/officeart/2008/layout/AlternatingHexagons"/>
    <dgm:cxn modelId="{8270A3AB-5C35-4BCE-A3B5-E0A4EC30CB2A}" srcId="{E748096C-727D-407F-8C18-E69C4E932DA7}" destId="{0FFA954B-5E0A-41CF-9E0A-FB75746DD269}" srcOrd="2" destOrd="0" parTransId="{B5D7BEF0-9D77-4C68-89B0-E6C40E5B601A}" sibTransId="{6735F7B5-D53B-412C-A22E-691689FB446D}"/>
    <dgm:cxn modelId="{4F35DE1F-5FDE-4A70-BBA2-846ED5A9E874}" type="presOf" srcId="{A17828C0-32A5-4943-817A-F15B8D6672BF}" destId="{43689396-E1D3-46F1-BC2B-7D045D2CE87B}" srcOrd="0" destOrd="0" presId="urn:microsoft.com/office/officeart/2008/layout/AlternatingHexagons"/>
    <dgm:cxn modelId="{1247719E-4203-4395-807D-EA5BD5F7238F}" type="presOf" srcId="{71DB75BF-9281-4FA6-9A6E-DBCFF7E4EF1E}" destId="{11DFD44B-9080-43DB-AC3F-9FA2FCBD9ADB}" srcOrd="0" destOrd="0" presId="urn:microsoft.com/office/officeart/2008/layout/AlternatingHexagons"/>
    <dgm:cxn modelId="{E6AC7D67-D7ED-4EF6-A79A-940C0DC66851}" type="presOf" srcId="{0FFA954B-5E0A-41CF-9E0A-FB75746DD269}" destId="{201020FA-707B-49C6-A592-75EA61BAC0AC}" srcOrd="0" destOrd="0" presId="urn:microsoft.com/office/officeart/2008/layout/AlternatingHexagons"/>
    <dgm:cxn modelId="{F77BE2FD-55A1-4197-9FA3-4D807BA26A65}" type="presOf" srcId="{E748096C-727D-407F-8C18-E69C4E932DA7}" destId="{962D221E-19C4-4917-93DD-AE35B523DD02}" srcOrd="0" destOrd="0" presId="urn:microsoft.com/office/officeart/2008/layout/AlternatingHexagons"/>
    <dgm:cxn modelId="{AFE92F24-A306-43AB-B3D6-704600DC0547}" type="presParOf" srcId="{962D221E-19C4-4917-93DD-AE35B523DD02}" destId="{B74F42A9-4F4D-4C0C-8EF1-709F9B10F6AB}" srcOrd="0" destOrd="0" presId="urn:microsoft.com/office/officeart/2008/layout/AlternatingHexagons"/>
    <dgm:cxn modelId="{84781F29-FAE7-430B-AAEF-382B5762D2C8}" type="presParOf" srcId="{B74F42A9-4F4D-4C0C-8EF1-709F9B10F6AB}" destId="{21653882-B878-48AD-9BB8-CFFDAAC28102}" srcOrd="0" destOrd="0" presId="urn:microsoft.com/office/officeart/2008/layout/AlternatingHexagons"/>
    <dgm:cxn modelId="{AA61FB75-DA03-4875-A959-9685CABC4040}" type="presParOf" srcId="{B74F42A9-4F4D-4C0C-8EF1-709F9B10F6AB}" destId="{3E1030A1-C665-41C5-9187-341669112BCC}" srcOrd="1" destOrd="0" presId="urn:microsoft.com/office/officeart/2008/layout/AlternatingHexagons"/>
    <dgm:cxn modelId="{2B464104-3704-4BC5-A7A7-1837FFCCDBCE}" type="presParOf" srcId="{B74F42A9-4F4D-4C0C-8EF1-709F9B10F6AB}" destId="{A3B5067D-13F9-4E6A-8A45-11A4D0DE5F69}" srcOrd="2" destOrd="0" presId="urn:microsoft.com/office/officeart/2008/layout/AlternatingHexagons"/>
    <dgm:cxn modelId="{FDEAF99A-FC4D-4E98-8900-A41C024A6060}" type="presParOf" srcId="{B74F42A9-4F4D-4C0C-8EF1-709F9B10F6AB}" destId="{266D9D45-1C7F-4105-A57B-FBB308FAAC57}" srcOrd="3" destOrd="0" presId="urn:microsoft.com/office/officeart/2008/layout/AlternatingHexagons"/>
    <dgm:cxn modelId="{5B3CBF9F-920E-4EBD-B1C7-88F74D055BAF}" type="presParOf" srcId="{B74F42A9-4F4D-4C0C-8EF1-709F9B10F6AB}" destId="{2F95C902-4107-479B-8727-F98E6F65CB26}" srcOrd="4" destOrd="0" presId="urn:microsoft.com/office/officeart/2008/layout/AlternatingHexagons"/>
    <dgm:cxn modelId="{63D7CCB3-2056-4BA0-B243-A302E3F73AF1}" type="presParOf" srcId="{962D221E-19C4-4917-93DD-AE35B523DD02}" destId="{D31C37FF-4A79-47BA-8461-CCBA54689B5F}" srcOrd="1" destOrd="0" presId="urn:microsoft.com/office/officeart/2008/layout/AlternatingHexagons"/>
    <dgm:cxn modelId="{5B75C1C2-5E2C-4BA3-96CF-E4EA90495A81}" type="presParOf" srcId="{962D221E-19C4-4917-93DD-AE35B523DD02}" destId="{8762FC34-222A-42C3-B17D-65B34CEEC480}" srcOrd="2" destOrd="0" presId="urn:microsoft.com/office/officeart/2008/layout/AlternatingHexagons"/>
    <dgm:cxn modelId="{025FAB75-C344-4BED-80FD-EA6A63D21165}" type="presParOf" srcId="{8762FC34-222A-42C3-B17D-65B34CEEC480}" destId="{A50475F8-5F70-486D-AB21-EAC8CEF82BF2}" srcOrd="0" destOrd="0" presId="urn:microsoft.com/office/officeart/2008/layout/AlternatingHexagons"/>
    <dgm:cxn modelId="{01696BD6-EFC4-42D5-B527-9CF86FD0F3E1}" type="presParOf" srcId="{8762FC34-222A-42C3-B17D-65B34CEEC480}" destId="{82890501-6058-467B-AE9B-EE348476C267}" srcOrd="1" destOrd="0" presId="urn:microsoft.com/office/officeart/2008/layout/AlternatingHexagons"/>
    <dgm:cxn modelId="{4D9B6AAA-12F1-4517-83B8-84BDB0A6D1E8}" type="presParOf" srcId="{8762FC34-222A-42C3-B17D-65B34CEEC480}" destId="{05C82533-A44A-4F21-A693-85B466C0CD3B}" srcOrd="2" destOrd="0" presId="urn:microsoft.com/office/officeart/2008/layout/AlternatingHexagons"/>
    <dgm:cxn modelId="{674B20FB-5D2F-4A15-A4A9-273A00A53588}" type="presParOf" srcId="{8762FC34-222A-42C3-B17D-65B34CEEC480}" destId="{C7BEF2F2-2F3C-418D-8AD5-4A9D6D1A0B38}" srcOrd="3" destOrd="0" presId="urn:microsoft.com/office/officeart/2008/layout/AlternatingHexagons"/>
    <dgm:cxn modelId="{DF14857C-35F9-4025-9835-9F159308F744}" type="presParOf" srcId="{8762FC34-222A-42C3-B17D-65B34CEEC480}" destId="{43689396-E1D3-46F1-BC2B-7D045D2CE87B}" srcOrd="4" destOrd="0" presId="urn:microsoft.com/office/officeart/2008/layout/AlternatingHexagons"/>
    <dgm:cxn modelId="{CDF23C36-010D-417F-B6E2-D7CFFC7EBD26}" type="presParOf" srcId="{962D221E-19C4-4917-93DD-AE35B523DD02}" destId="{07089C70-246A-4A5A-B248-99D45B786970}" srcOrd="3" destOrd="0" presId="urn:microsoft.com/office/officeart/2008/layout/AlternatingHexagons"/>
    <dgm:cxn modelId="{6C8B23A3-9E07-47EA-831B-DAFF75EE3F73}" type="presParOf" srcId="{962D221E-19C4-4917-93DD-AE35B523DD02}" destId="{2180CCC5-4A2C-493D-8F7E-A00594A633FA}" srcOrd="4" destOrd="0" presId="urn:microsoft.com/office/officeart/2008/layout/AlternatingHexagons"/>
    <dgm:cxn modelId="{859E6C6C-22D7-482F-9F8C-F43BB5B157F2}" type="presParOf" srcId="{2180CCC5-4A2C-493D-8F7E-A00594A633FA}" destId="{201020FA-707B-49C6-A592-75EA61BAC0AC}" srcOrd="0" destOrd="0" presId="urn:microsoft.com/office/officeart/2008/layout/AlternatingHexagons"/>
    <dgm:cxn modelId="{91BED2D6-BA56-45BD-AF25-60CC0BB58B6B}" type="presParOf" srcId="{2180CCC5-4A2C-493D-8F7E-A00594A633FA}" destId="{11DFD44B-9080-43DB-AC3F-9FA2FCBD9ADB}" srcOrd="1" destOrd="0" presId="urn:microsoft.com/office/officeart/2008/layout/AlternatingHexagons"/>
    <dgm:cxn modelId="{74C2AC1B-C6AD-4A13-8577-77B447B86FA4}" type="presParOf" srcId="{2180CCC5-4A2C-493D-8F7E-A00594A633FA}" destId="{A3D3764A-0E7B-4D9E-98E0-57C04FABB88E}" srcOrd="2" destOrd="0" presId="urn:microsoft.com/office/officeart/2008/layout/AlternatingHexagons"/>
    <dgm:cxn modelId="{1213E3D0-9B81-4845-92CD-DF741C910DD3}" type="presParOf" srcId="{2180CCC5-4A2C-493D-8F7E-A00594A633FA}" destId="{69AE11F6-DAEF-4E3D-B7C8-4876A992A3A1}" srcOrd="3" destOrd="0" presId="urn:microsoft.com/office/officeart/2008/layout/AlternatingHexagons"/>
    <dgm:cxn modelId="{F115D6EC-66C9-4C54-A775-8DBDF63B0346}" type="presParOf" srcId="{2180CCC5-4A2C-493D-8F7E-A00594A633FA}" destId="{7C620ADD-7CD0-4FA9-8CAA-D15CFAAE2A8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F553-B696-4DEF-A143-078031AEFF25}">
      <dsp:nvSpPr>
        <dsp:cNvPr id="0" name=""/>
        <dsp:cNvSpPr/>
      </dsp:nvSpPr>
      <dsp:spPr>
        <a:xfrm>
          <a:off x="0" y="590779"/>
          <a:ext cx="6840760" cy="242977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Категории риска</a:t>
          </a:r>
          <a:endParaRPr lang="ru-RU" sz="1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590779"/>
        <a:ext cx="6840760" cy="242977"/>
      </dsp:txXfrm>
    </dsp:sp>
    <dsp:sp modelId="{49662ACA-A3AC-4AFB-A7B8-1C950A929ED0}">
      <dsp:nvSpPr>
        <dsp:cNvPr id="0" name=""/>
        <dsp:cNvSpPr/>
      </dsp:nvSpPr>
      <dsp:spPr>
        <a:xfrm>
          <a:off x="326" y="896419"/>
          <a:ext cx="2209954" cy="1171319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Высокая: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приюта</a:t>
          </a:r>
          <a:endParaRPr lang="ru-RU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6" y="896419"/>
        <a:ext cx="2209954" cy="1171319"/>
      </dsp:txXfrm>
    </dsp:sp>
    <dsp:sp modelId="{5EEDFD2E-B096-477B-8262-EBE803E5D2F0}">
      <dsp:nvSpPr>
        <dsp:cNvPr id="0" name=""/>
        <dsp:cNvSpPr/>
      </dsp:nvSpPr>
      <dsp:spPr>
        <a:xfrm>
          <a:off x="2165692" y="888559"/>
          <a:ext cx="2531943" cy="1179179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Средняя: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 приютов</a:t>
          </a:r>
          <a:endParaRPr lang="ru-RU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65692" y="888559"/>
        <a:ext cx="2531943" cy="1179179"/>
      </dsp:txXfrm>
    </dsp:sp>
    <dsp:sp modelId="{DF18C33A-3E4C-4E52-BCD9-3545D498495F}">
      <dsp:nvSpPr>
        <dsp:cNvPr id="0" name=""/>
        <dsp:cNvSpPr/>
      </dsp:nvSpPr>
      <dsp:spPr>
        <a:xfrm>
          <a:off x="4742224" y="886171"/>
          <a:ext cx="2098209" cy="1191815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Низкая: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 бригады по отлову</a:t>
          </a:r>
          <a:endParaRPr lang="ru-RU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42224" y="886171"/>
        <a:ext cx="2098209" cy="1191815"/>
      </dsp:txXfrm>
    </dsp:sp>
    <dsp:sp modelId="{D33DF1CF-6748-48E0-BFF0-8B477102D4CD}">
      <dsp:nvSpPr>
        <dsp:cNvPr id="0" name=""/>
        <dsp:cNvSpPr/>
      </dsp:nvSpPr>
      <dsp:spPr>
        <a:xfrm>
          <a:off x="0" y="2311190"/>
          <a:ext cx="6840760" cy="1842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53882-B878-48AD-9BB8-CFFDAAC28102}">
      <dsp:nvSpPr>
        <dsp:cNvPr id="0" name=""/>
        <dsp:cNvSpPr/>
      </dsp:nvSpPr>
      <dsp:spPr>
        <a:xfrm rot="5400000">
          <a:off x="3164040" y="113836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515312" y="272915"/>
        <a:ext cx="1048782" cy="1205497"/>
      </dsp:txXfrm>
    </dsp:sp>
    <dsp:sp modelId="{3E1030A1-C665-41C5-9187-341669112BCC}">
      <dsp:nvSpPr>
        <dsp:cNvPr id="0" name=""/>
        <dsp:cNvSpPr/>
      </dsp:nvSpPr>
      <dsp:spPr>
        <a:xfrm>
          <a:off x="4851327" y="109932"/>
          <a:ext cx="2493488" cy="1445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профилактических и надзорных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мероприятиях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1327" y="109932"/>
        <a:ext cx="2493488" cy="1445317"/>
      </dsp:txXfrm>
    </dsp:sp>
    <dsp:sp modelId="{2F95C902-4107-479B-8727-F98E6F65CB26}">
      <dsp:nvSpPr>
        <dsp:cNvPr id="0" name=""/>
        <dsp:cNvSpPr/>
      </dsp:nvSpPr>
      <dsp:spPr>
        <a:xfrm rot="5400000">
          <a:off x="1507857" y="146823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859129" y="305902"/>
        <a:ext cx="1048782" cy="1205497"/>
      </dsp:txXfrm>
    </dsp:sp>
    <dsp:sp modelId="{A50475F8-5F70-486D-AB21-EAC8CEF82BF2}">
      <dsp:nvSpPr>
        <dsp:cNvPr id="0" name=""/>
        <dsp:cNvSpPr/>
      </dsp:nvSpPr>
      <dsp:spPr>
        <a:xfrm rot="5400000">
          <a:off x="2360663" y="1600951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 </a:t>
          </a:r>
          <a:r>
            <a:rPr lang="ru-RU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КНМ</a:t>
          </a:r>
          <a:endParaRPr lang="ru-RU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11935" y="1760030"/>
        <a:ext cx="1048782" cy="1205497"/>
      </dsp:txXfrm>
    </dsp:sp>
    <dsp:sp modelId="{82890501-6058-467B-AE9B-EE348476C267}">
      <dsp:nvSpPr>
        <dsp:cNvPr id="0" name=""/>
        <dsp:cNvSpPr/>
      </dsp:nvSpPr>
      <dsp:spPr>
        <a:xfrm flipH="1" flipV="1">
          <a:off x="1224133" y="2339918"/>
          <a:ext cx="483204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89396-E1D3-46F1-BC2B-7D045D2CE87B}">
      <dsp:nvSpPr>
        <dsp:cNvPr id="0" name=""/>
        <dsp:cNvSpPr/>
      </dsp:nvSpPr>
      <dsp:spPr>
        <a:xfrm rot="5400000">
          <a:off x="4006210" y="1518506"/>
          <a:ext cx="1751327" cy="168854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 обжалование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313981" y="1773771"/>
        <a:ext cx="1135784" cy="1178015"/>
      </dsp:txXfrm>
    </dsp:sp>
    <dsp:sp modelId="{201020FA-707B-49C6-A592-75EA61BAC0AC}">
      <dsp:nvSpPr>
        <dsp:cNvPr id="0" name=""/>
        <dsp:cNvSpPr/>
      </dsp:nvSpPr>
      <dsp:spPr>
        <a:xfrm rot="5400000">
          <a:off x="3133173" y="3066164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ВК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484445" y="3225243"/>
        <a:ext cx="1048782" cy="1205497"/>
      </dsp:txXfrm>
    </dsp:sp>
    <dsp:sp modelId="{11DFD44B-9080-43DB-AC3F-9FA2FCBD9ADB}">
      <dsp:nvSpPr>
        <dsp:cNvPr id="0" name=""/>
        <dsp:cNvSpPr/>
      </dsp:nvSpPr>
      <dsp:spPr>
        <a:xfrm>
          <a:off x="4913480" y="3168357"/>
          <a:ext cx="2365977" cy="1505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Внесение данных о субъектах надзора и о видах контроля</a:t>
          </a:r>
          <a:endParaRPr lang="ru-RU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3480" y="3168357"/>
        <a:ext cx="2365977" cy="1505917"/>
      </dsp:txXfrm>
    </dsp:sp>
    <dsp:sp modelId="{7C620ADD-7CD0-4FA9-8CAA-D15CFAAE2A80}">
      <dsp:nvSpPr>
        <dsp:cNvPr id="0" name=""/>
        <dsp:cNvSpPr/>
      </dsp:nvSpPr>
      <dsp:spPr>
        <a:xfrm rot="5400000">
          <a:off x="1548999" y="3066164"/>
          <a:ext cx="1751327" cy="1523654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3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900271" y="3225243"/>
        <a:ext cx="1048782" cy="120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3C7A9-78D5-44F5-AC40-9F73BD775ECA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7261-5B22-4181-B58F-297F7585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1E5F1-BD5D-4AF5-9270-63BFA3FF8063}" type="datetimeFigureOut">
              <a:rPr lang="ru-RU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0" y="4722817"/>
            <a:ext cx="5408613" cy="4473575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378E8-1505-44A8-86E7-215328AAE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6A04D-523F-4839-8D4C-1F4AAC158F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463" y="884238"/>
            <a:ext cx="7742238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9" y="5521329"/>
            <a:ext cx="596265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/>
          </a:p>
        </p:txBody>
      </p:sp>
      <p:sp>
        <p:nvSpPr>
          <p:cNvPr id="30725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целью приведения законодательства Ленинградской области в соответствии с  законом № 498-ФЗ   принято два новых областных закона взамен ранее существующих:</a:t>
            </a:r>
          </a:p>
          <a:p>
            <a:r>
              <a:rPr lang="ru-RU" dirty="0" smtClean="0"/>
              <a:t>- от 23.12.2019 №109-оз «Об обращении с животными без владельцев на территории Ленинградской области», </a:t>
            </a:r>
          </a:p>
          <a:p>
            <a:r>
              <a:rPr lang="ru-RU" dirty="0" smtClean="0"/>
              <a:t>- от 26.10.2020 №109-оз  «О содержании и защите домашних животных на территории Ленинградской области». </a:t>
            </a:r>
          </a:p>
          <a:p>
            <a:r>
              <a:rPr lang="ru-RU" dirty="0" smtClean="0"/>
              <a:t>Эти два закона регламентируют вопросы по содержанию домашних животных и деятельность по обращению с животными без владельцев. </a:t>
            </a:r>
          </a:p>
          <a:p>
            <a:r>
              <a:rPr lang="ru-RU" dirty="0" smtClean="0"/>
              <a:t>В Ленинградской области действует закон Областной закон от 23.07.2021 N 103-оз «О наделении органов местного самоуправления Ленинградской области отдельным государственным полномочием Ленинградской области по организации мероприятий при осуществлении деятельности по обращению с животными без владельцев», в соответствии с которым,  ежегодно из бюджета Ленинградской области выделяются средства на организацию мероприятий по отлову, транспортировке, стерилизации, вакцинации и содержанию животных без владельцев в размере порядка 50 млн. рублей. Ежегодно подлежат отлову и стерилизации порядка 3,5 тысяч животных.</a:t>
            </a:r>
          </a:p>
          <a:p>
            <a:r>
              <a:rPr lang="ru-RU" dirty="0" smtClean="0"/>
              <a:t>Принято Постановление Правительства Ленинградской области от 23.04.2021 N 231 «Об утверждении Порядка осуществления деятельности по обращению с животными без владельцев на территории Ленинградской области и Порядка организации деятельности приютов для животных и норм содержания животных в них на территории Ленинградской области».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28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2021 году</a:t>
            </a:r>
            <a:r>
              <a:rPr lang="ru-RU" baseline="0" dirty="0" smtClean="0"/>
              <a:t> установлены обязательные требования по внесению </a:t>
            </a:r>
            <a:r>
              <a:rPr lang="ru-RU" dirty="0" smtClean="0"/>
              <a:t>надзорных  мероприятий в информационную систему</a:t>
            </a:r>
            <a:r>
              <a:rPr lang="ru-RU" baseline="0" dirty="0" smtClean="0"/>
              <a:t> Типовое облачное решение контрольно-надзорной деятельности (ТОР КНД)</a:t>
            </a:r>
            <a:r>
              <a:rPr lang="ru-RU" dirty="0" smtClean="0"/>
              <a:t>  С 2023 года это все будет работать ТОЛЬКО в электронном виде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3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 итогам обобщения правоприменительной практики контрольный (надзорный) орган обеспечивает подготовку доклада;</a:t>
            </a:r>
          </a:p>
          <a:p>
            <a:r>
              <a:rPr lang="ru-RU" dirty="0" smtClean="0"/>
              <a:t>•	Консультирование (осуществляется должностными лицами Управления в письменной форме при письменном обращении, в устной форме по телефону, посредством видео-конференц-связи, на личном приеме или в ходе осуществления контрольно-надзорного мероприятия, профилактического визита);</a:t>
            </a:r>
          </a:p>
          <a:p>
            <a:r>
              <a:rPr lang="ru-RU" dirty="0" smtClean="0"/>
              <a:t>•	Объявление предостережения: всего 21</a:t>
            </a:r>
          </a:p>
          <a:p>
            <a:r>
              <a:rPr lang="ru-RU" dirty="0" smtClean="0"/>
              <a:t>Объявлено: 2  - в отношении юридических лиц;  </a:t>
            </a:r>
          </a:p>
          <a:p>
            <a:r>
              <a:rPr lang="ru-RU" dirty="0" smtClean="0"/>
              <a:t>        19 -  в отношении физических лиц.</a:t>
            </a:r>
          </a:p>
          <a:p>
            <a:r>
              <a:rPr lang="ru-RU" dirty="0" smtClean="0"/>
              <a:t>•	Профилактический визит: всего 19</a:t>
            </a:r>
          </a:p>
          <a:p>
            <a:r>
              <a:rPr lang="ru-RU" dirty="0" smtClean="0"/>
              <a:t>Проведено: 16  - в отношении юридических лиц;  </a:t>
            </a:r>
          </a:p>
          <a:p>
            <a:r>
              <a:rPr lang="ru-RU" dirty="0" smtClean="0"/>
              <a:t>                     3 -  в отношении физических лиц.</a:t>
            </a:r>
          </a:p>
          <a:p>
            <a:r>
              <a:rPr lang="ru-RU" dirty="0" smtClean="0"/>
              <a:t>Кроме проведения профилактических мероприятий, Управлением проводились контрольно-надзорные мероприятия (далее  - КНМ).</a:t>
            </a:r>
          </a:p>
          <a:p>
            <a:r>
              <a:rPr lang="ru-RU" dirty="0" smtClean="0"/>
              <a:t>Проведено 4 КНМ без взаимодействия с контролируемым лицом, из них: 3 выездных обследования в отношении физических лиц и 1 - в отношении юридического лица.</a:t>
            </a:r>
          </a:p>
          <a:p>
            <a:r>
              <a:rPr lang="ru-RU" dirty="0" smtClean="0"/>
              <a:t>Постановлением Правительства от 10.03.2022 № 336,  в 2022 году введен мораторий на плановые проверки, а также  существенные ограничения на проведение внеплановых КНМ (проверок). Установлено, что в 2022 - 2023 годах в рамках видов государственного контроля (надзора), муниципального контроля  внеплановые проверки проводятся исключительно по следующим основаниям: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15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конкурса детского творчества на тему ответственного отношения к животным в котором приняло участие более        2 000 детей со всей Ленинградской области. На конкурс было прислано: 1 109 детских рисунков, 152 эссе, 532 фотографии и 132 видеоролика. По результатам конкурса мы сейчас готовим выставку лучших работ. Совместно с Управлением МФЦ в преддверии Нового года была проведена акция «Сытый Новый год». Где было собрано и передано в приюты более 2-х тонн кормов для животных. Комитет по молодежной политике помог в организации акций на Северном автовокзале, где раздавалась печатная продукция гражданам.</a:t>
            </a:r>
          </a:p>
          <a:p>
            <a:r>
              <a:rPr lang="ru-RU" dirty="0" smtClean="0"/>
              <a:t>Управление своими силами сняло более 10 роликов социальной рекламы, некоторые из которых набрали 40 тысяч просмотров. Наши певцы, композиторы, артисты и депутат Государственной думы присоединились к нашему проекту и снялись в роликах для привлечения внимания граждан к ответственному отношению к животным. Специалисты государственной ветеринарной службы активно проводили в прошлом году, и продолжают работать с подрастающим поколением проводят «Уроки доброты для школьников».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80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6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98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1" r:id="rId1"/>
    <p:sldLayoutId id="2147485642" r:id="rId2"/>
    <p:sldLayoutId id="2147485643" r:id="rId3"/>
    <p:sldLayoutId id="2147485644" r:id="rId4"/>
    <p:sldLayoutId id="2147485645" r:id="rId5"/>
    <p:sldLayoutId id="2147485646" r:id="rId6"/>
    <p:sldLayoutId id="2147485647" r:id="rId7"/>
    <p:sldLayoutId id="2147485648" r:id="rId8"/>
    <p:sldLayoutId id="2147485649" r:id="rId9"/>
    <p:sldLayoutId id="2147485650" r:id="rId10"/>
    <p:sldLayoutId id="2147485651" r:id="rId11"/>
    <p:sldLayoutId id="214748565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66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67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  <p:sldLayoutId id="214748554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  <p:sldLayoutId id="21474855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  <p:sldLayoutId id="21474855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590" r:id="rId2"/>
    <p:sldLayoutId id="2147485591" r:id="rId3"/>
    <p:sldLayoutId id="2147485592" r:id="rId4"/>
    <p:sldLayoutId id="2147485593" r:id="rId5"/>
    <p:sldLayoutId id="2147485594" r:id="rId6"/>
    <p:sldLayoutId id="2147485595" r:id="rId7"/>
    <p:sldLayoutId id="2147485596" r:id="rId8"/>
    <p:sldLayoutId id="2147485597" r:id="rId9"/>
    <p:sldLayoutId id="2147485598" r:id="rId10"/>
    <p:sldLayoutId id="2147485599" r:id="rId11"/>
    <p:sldLayoutId id="21474856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  <p:sldLayoutId id="2147485606" r:id="rId5"/>
    <p:sldLayoutId id="2147485607" r:id="rId6"/>
    <p:sldLayoutId id="2147485608" r:id="rId7"/>
    <p:sldLayoutId id="2147485609" r:id="rId8"/>
    <p:sldLayoutId id="2147485610" r:id="rId9"/>
    <p:sldLayoutId id="2147485611" r:id="rId10"/>
    <p:sldLayoutId id="2147485612" r:id="rId11"/>
    <p:sldLayoutId id="214748561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03.03.2023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  <p:sldLayoutId id="214748563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75"/>
            <a:ext cx="12192000" cy="68754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57989" y="2420888"/>
            <a:ext cx="11521281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3600" b="1" kern="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 </a:t>
            </a:r>
            <a:r>
              <a:rPr lang="ru-RU" sz="3600" b="1" kern="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региональном государственном контроле (надзоре) в области обращения с животными </a:t>
            </a:r>
            <a:r>
              <a:rPr lang="ru-RU" sz="3600" b="1" kern="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территории Ленинградской области в 2022 году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Щагина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Наталья Михайловна</a:t>
            </a: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Начальник отдела ГНООЖ и ППОВ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Управления ветеринарии 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Ленинградской области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3600" b="1" kern="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848142"/>
            <a:ext cx="1223108" cy="1399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48142"/>
            <a:ext cx="1584176" cy="13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86501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1344" y="2564904"/>
            <a:ext cx="11881320" cy="4608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529" y="2849565"/>
            <a:ext cx="87363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 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ru-RU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(931) 991-26-56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veterinary.lenobl.ru</a:t>
            </a: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848142"/>
            <a:ext cx="1223108" cy="1399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48142"/>
            <a:ext cx="1584176" cy="13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548680"/>
            <a:ext cx="103610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362472"/>
            <a:ext cx="113846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27.12.2018 N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498-ФЗ </a:t>
            </a: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"Об ответственном обращении с животными и о внесении изменений в отдельные законодательные акты Российской Федерации"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467" y="2564904"/>
            <a:ext cx="1130525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31 июля 2020 года N 248-ФЗ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 государственном контроле (надзоре) и муниципальном контроле в Российской Федерации"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8436" y="3763888"/>
            <a:ext cx="11305255" cy="1105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11.06.2021 №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170-ФЗ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437" y="5157192"/>
            <a:ext cx="11279286" cy="1058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Ленинградской области от 30.09.2021 N635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утверждено  Положение о региональном государственном контроле (надзоре) в области обращения с животными на территории Ленинградской области»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103610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3392" y="1412776"/>
            <a:ext cx="2592288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 действия (бездействие) физических лиц, индивидуальных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предпринимателей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юридических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обращению с животными, в рамках которых должны соблюдаться обязательные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5720" y="1412776"/>
            <a:ext cx="43204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 обращению с животными без владельцев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5720" y="2924944"/>
            <a:ext cx="4320480" cy="1196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отлову и транспортировке животных без владельцев и передаче животных без владельцев в приюты для животных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3324" y="4311234"/>
            <a:ext cx="4320480" cy="1205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временному размещению и содержанию непродуктивных животных (передержке), в том числе в приютах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8248" y="1444714"/>
            <a:ext cx="3168352" cy="4072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здания, помещения, сооружения, территории, включая земельные участки, оборудование, устройства, предметы, материалы, транспортные средства и другие объекты, которыми граждане и организации владеют и(или) пользуются в процессе обращения с животными 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3295292" y="2083886"/>
            <a:ext cx="288032" cy="27632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010" y="5733256"/>
            <a:ext cx="10873208" cy="770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 сайте Управления  http://veterinary.lenobl.ru/ в </a:t>
            </a:r>
            <a:r>
              <a:rPr lang="ru-RU" dirty="0" smtClean="0"/>
              <a:t>разделе: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Региональный государственный контроль (надзор) в области обращения с животными»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46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361084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еречень объектов государственного контроля (надзора) с категориями риска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700808"/>
            <a:ext cx="4608512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Управлением ветеринарии ЛО обеспечено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виджета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Реестра категорированных объектов, созданного на базе Единого реестра видов контроля (ЕРВК), для мгновенного перемещения в раздел объектов контроля ЕРВК.</a:t>
            </a: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Ранее Реестр готовился вручную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утверждался Приказом Управления.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Сейчас эта работа благодаря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виджету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автоматизируется.</a:t>
            </a: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Актуальный Реестр уже доступен всем желающим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 Управления по ссылке: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https://veterinary.lenobl.ru/ru/gosudarstvennyj-nadzor-v-oblasti-obrasheniya-s-zhivotnymi/perechen-obektov-gosudarstvennogo-kontrolya-nadzora-s-kategoriyami-ris/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7090887"/>
              </p:ext>
            </p:extLst>
          </p:nvPr>
        </p:nvGraphicFramePr>
        <p:xfrm>
          <a:off x="5087888" y="3933056"/>
          <a:ext cx="6840760" cy="263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556792"/>
            <a:ext cx="66967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995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567643"/>
            <a:ext cx="9937104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надзоре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38080404"/>
              </p:ext>
            </p:extLst>
          </p:nvPr>
        </p:nvGraphicFramePr>
        <p:xfrm>
          <a:off x="3610210" y="1484784"/>
          <a:ext cx="7344816" cy="472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8" y="2420888"/>
            <a:ext cx="3398612" cy="313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4360" y="3363089"/>
            <a:ext cx="229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Единый реестр ген. прокуратуры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3752" y="515719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трафы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7768" y="21328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ГАСУ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376" y="3429000"/>
            <a:ext cx="2462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01.01.2022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рассмотрения</a:t>
            </a:r>
          </a:p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рабочих дней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121920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профилактики рисков причинения вреда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5226" r="1037" b="2148"/>
          <a:stretch/>
        </p:blipFill>
        <p:spPr bwMode="auto">
          <a:xfrm>
            <a:off x="8544272" y="1344948"/>
            <a:ext cx="2811301" cy="3217092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"/>
          <a:stretch/>
        </p:blipFill>
        <p:spPr bwMode="auto">
          <a:xfrm>
            <a:off x="738823" y="1347639"/>
            <a:ext cx="2458005" cy="3214425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796" r="6681"/>
          <a:stretch/>
        </p:blipFill>
        <p:spPr bwMode="auto">
          <a:xfrm>
            <a:off x="4023088" y="1344947"/>
            <a:ext cx="3801103" cy="3217118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9336" y="4725144"/>
            <a:ext cx="3672408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Предостережения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отношении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юр.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–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в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отношении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физ. </a:t>
            </a:r>
            <a:r>
              <a:rPr lang="ru-RU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</a:t>
            </a:r>
            <a:r>
              <a:rPr lang="ru-RU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19</a:t>
            </a:r>
            <a:endParaRPr lang="ru-RU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Профилактический визит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Рассмотрено КУСП -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23088" y="4725145"/>
            <a:ext cx="3801104" cy="20162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Рассмотрено обращений граждан -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аправлено информационных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писем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156</a:t>
            </a:r>
            <a:endParaRPr lang="ru-RU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казано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выездных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56240" y="4725145"/>
            <a:ext cx="3384376" cy="20162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Проведена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внеплановая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роверка АНО «Островок Надежды»,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выдано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предостережение, направлены письма в прокуратуру Ленинградской области, Управление МЧС по ЛО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6397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в ответе за тех, кого приручили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84232" y="3068960"/>
            <a:ext cx="349263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детского рисунка: «Хвостатые герои блокадного Ленинграда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участников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5400" y="3306688"/>
            <a:ext cx="3456381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 областной фестиваль детского творчества –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участников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5401" y="4365104"/>
            <a:ext cx="3456382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совместно с МФЦ «сытый Новый год» - более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тонн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кормов передано в приюты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84231" y="1448395"/>
            <a:ext cx="3492633" cy="14877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Проведено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185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уроков доброты со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школьниками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приняли участие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5 355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4232" y="4365104"/>
            <a:ext cx="349263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скульптурной композиции-памятника «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Трезор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г.Всеволожск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43472" y="5805264"/>
            <a:ext cx="928903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Распространено более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2 000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памяток,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флаеров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различных мероприятиях, размещены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билборды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федеральных трассах,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баннеров в электричках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5" y="476672"/>
            <a:ext cx="864097" cy="86409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95400" y="1448394"/>
            <a:ext cx="3456382" cy="16925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Организована передвижная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выставка лучших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 детского конкурса состоялась в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Ленинградской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48" y="1313705"/>
            <a:ext cx="3108920" cy="2071318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/>
          <a:stretch/>
        </p:blipFill>
        <p:spPr>
          <a:xfrm>
            <a:off x="4575448" y="3490747"/>
            <a:ext cx="3108920" cy="2119428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2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620688"/>
            <a:ext cx="1036108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часто встречаемые нарушения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3749" y="1517290"/>
            <a:ext cx="4305055" cy="15516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карантинных блоков в приютах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3749" y="3284984"/>
            <a:ext cx="4305055" cy="32096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лохое качество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 отлова и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выпуска животных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возможности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сопоставить животных, а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также места отлова и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выпуска животных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6040" y="5360513"/>
            <a:ext cx="5400600" cy="11341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Большое количество домашних животных, находящихся на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самовыгуле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6040" y="4188786"/>
            <a:ext cx="5400600" cy="10404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тсутствие выгульных площадок на территории муниципальных образований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74" b="100000" l="36910" r="72747">
                        <a14:foregroundMark x1="54721" y1="85714" x2="54721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4" r="22348"/>
          <a:stretch/>
        </p:blipFill>
        <p:spPr bwMode="auto">
          <a:xfrm>
            <a:off x="293292" y="1454258"/>
            <a:ext cx="868362" cy="151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" b="100000" l="9155" r="89437">
                        <a14:foregroundMark x1="27465" y1="26104" x2="27465" y2="26104"/>
                        <a14:foregroundMark x1="35915" y1="38554" x2="35915" y2="38554"/>
                        <a14:foregroundMark x1="46479" y1="89558" x2="46479" y2="89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80" y="1551310"/>
            <a:ext cx="865188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>
          <a:xfrm>
            <a:off x="7608168" y="1517290"/>
            <a:ext cx="3528392" cy="2487774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60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495635"/>
            <a:ext cx="9793088" cy="7011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 в области обращения с животными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8155" r="22688" b="6076"/>
          <a:stretch/>
        </p:blipFill>
        <p:spPr bwMode="auto">
          <a:xfrm>
            <a:off x="335360" y="1988840"/>
            <a:ext cx="4993233" cy="4513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11581" r="35428" b="14865"/>
          <a:stretch/>
        </p:blipFill>
        <p:spPr bwMode="auto">
          <a:xfrm>
            <a:off x="5452532" y="2117977"/>
            <a:ext cx="3155651" cy="435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16069" r="34894" b="4764"/>
          <a:stretch/>
        </p:blipFill>
        <p:spPr bwMode="auto">
          <a:xfrm>
            <a:off x="8832304" y="2117977"/>
            <a:ext cx="2880320" cy="435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28724</TotalTime>
  <Words>1060</Words>
  <Application>Microsoft Office PowerPoint</Application>
  <PresentationFormat>Произвольный</PresentationFormat>
  <Paragraphs>122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Тема4</vt:lpstr>
      <vt:lpstr>1_Городская</vt:lpstr>
      <vt:lpstr>2_Городская</vt:lpstr>
      <vt:lpstr>1_Тема4</vt:lpstr>
      <vt:lpstr>3_Городская</vt:lpstr>
      <vt:lpstr>4_Городская</vt:lpstr>
      <vt:lpstr>2_Тема4</vt:lpstr>
      <vt:lpstr>5_Городская</vt:lpstr>
      <vt:lpstr>6_Городская</vt:lpstr>
      <vt:lpstr>3_Тема4</vt:lpstr>
      <vt:lpstr>7_Городская</vt:lpstr>
      <vt:lpstr>8_Городская</vt:lpstr>
      <vt:lpstr>Презентация PowerPoint</vt:lpstr>
      <vt:lpstr>Нормативно-правовая база:</vt:lpstr>
      <vt:lpstr>Объекты вида контроля</vt:lpstr>
      <vt:lpstr>Перечень объектов государственного контроля (надзора) с категориями риска</vt:lpstr>
      <vt:lpstr>Цифровизация в надзоре</vt:lpstr>
      <vt:lpstr>профилактики рисков причинения вреда </vt:lpstr>
      <vt:lpstr>Мы в ответе за тех, кого приручили</vt:lpstr>
      <vt:lpstr>Наиболее часто встречаемые нарушения</vt:lpstr>
      <vt:lpstr>Надзор в области обращения с животными</vt:lpstr>
      <vt:lpstr>Презентация PowerPoint</vt:lpstr>
    </vt:vector>
  </TitlesOfParts>
  <Company>Администрация ЛО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качества молока</dc:title>
  <dc:creator>ea_kryukova</dc:creator>
  <cp:lastModifiedBy>Луиза Евгеньевна Казакова</cp:lastModifiedBy>
  <cp:revision>2199</cp:revision>
  <cp:lastPrinted>2021-03-12T11:02:28Z</cp:lastPrinted>
  <dcterms:created xsi:type="dcterms:W3CDTF">2012-03-25T09:17:10Z</dcterms:created>
  <dcterms:modified xsi:type="dcterms:W3CDTF">2023-03-03T12:21:09Z</dcterms:modified>
</cp:coreProperties>
</file>